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theme/themeOverride3.xml" ContentType="application/vnd.openxmlformats-officedocument.themeOverr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76" r:id="rId5"/>
    <p:sldId id="265" r:id="rId6"/>
    <p:sldId id="299" r:id="rId7"/>
    <p:sldId id="302" r:id="rId8"/>
    <p:sldId id="280" r:id="rId9"/>
    <p:sldId id="282" r:id="rId10"/>
    <p:sldId id="287" r:id="rId11"/>
    <p:sldId id="291" r:id="rId12"/>
    <p:sldId id="301" r:id="rId13"/>
    <p:sldId id="290" r:id="rId14"/>
    <p:sldId id="289" r:id="rId15"/>
    <p:sldId id="297" r:id="rId16"/>
    <p:sldId id="298" r:id="rId17"/>
    <p:sldId id="288" r:id="rId18"/>
    <p:sldId id="292" r:id="rId19"/>
    <p:sldId id="293" r:id="rId20"/>
    <p:sldId id="294" r:id="rId21"/>
    <p:sldId id="295" r:id="rId22"/>
    <p:sldId id="283" r:id="rId23"/>
    <p:sldId id="284" r:id="rId24"/>
    <p:sldId id="296" r:id="rId25"/>
    <p:sldId id="305" r:id="rId26"/>
    <p:sldId id="261" r:id="rId27"/>
    <p:sldId id="275" r:id="rId28"/>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64" autoAdjust="0"/>
  </p:normalViewPr>
  <p:slideViewPr>
    <p:cSldViewPr snapToGrid="0" showGuides="1">
      <p:cViewPr varScale="1">
        <p:scale>
          <a:sx n="36" d="100"/>
          <a:sy n="36" d="100"/>
        </p:scale>
        <p:origin x="1690"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5B06C-CC99-4BDA-8C43-B5C3B027314C}" type="datetimeFigureOut">
              <a:rPr lang="en-IN" smtClean="0"/>
              <a:t>31-12-2024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B15E1-F31D-4C26-B135-687442C4E3F0}" type="slidenum">
              <a:rPr lang="en-IN" smtClean="0"/>
              <a:t>‹#›</a:t>
            </a:fld>
            <a:endParaRPr lang="en-IN"/>
          </a:p>
        </p:txBody>
      </p:sp>
    </p:spTree>
    <p:extLst>
      <p:ext uri="{BB962C8B-B14F-4D97-AF65-F5344CB8AC3E}">
        <p14:creationId xmlns:p14="http://schemas.microsoft.com/office/powerpoint/2010/main" val="3454032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lab.research.google.com/drive/1xcMLD8nIEOg1q79pcPd5EqF-qPlvvyv_?usp=shari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BAF12-B73E-53AC-C358-BBC4637B3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0F4FD-92E4-D8A7-734C-C9EC28AEFB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DEBE9-5A8E-AB44-B1B1-512CBFDE8ACC}"/>
              </a:ext>
            </a:extLst>
          </p:cNvPr>
          <p:cNvSpPr>
            <a:spLocks noGrp="1"/>
          </p:cNvSpPr>
          <p:nvPr>
            <p:ph type="body" idx="1"/>
          </p:nvPr>
        </p:nvSpPr>
        <p:spPr/>
        <p:txBody>
          <a:bodyPr/>
          <a:lstStyle/>
          <a:p>
            <a:endParaRPr lang="en-US" dirty="0"/>
          </a:p>
          <a:p>
            <a:endParaRPr lang="en-US" dirty="0"/>
          </a:p>
          <a:p>
            <a:r>
              <a:rPr lang="en-IN" dirty="0"/>
              <a:t>Answer:  Solar Panel, solar cell</a:t>
            </a:r>
          </a:p>
          <a:p>
            <a:endParaRPr lang="en-IN" dirty="0"/>
          </a:p>
        </p:txBody>
      </p:sp>
      <p:sp>
        <p:nvSpPr>
          <p:cNvPr id="4" name="Slide Number Placeholder 3">
            <a:extLst>
              <a:ext uri="{FF2B5EF4-FFF2-40B4-BE49-F238E27FC236}">
                <a16:creationId xmlns:a16="http://schemas.microsoft.com/office/drawing/2014/main" id="{006A5E7A-B4D5-CA34-0768-E73DEE9D4A13}"/>
              </a:ext>
            </a:extLst>
          </p:cNvPr>
          <p:cNvSpPr>
            <a:spLocks noGrp="1"/>
          </p:cNvSpPr>
          <p:nvPr>
            <p:ph type="sldNum" sz="quarter" idx="5"/>
          </p:nvPr>
        </p:nvSpPr>
        <p:spPr/>
        <p:txBody>
          <a:bodyPr/>
          <a:lstStyle/>
          <a:p>
            <a:fld id="{EB6B15E1-F31D-4C26-B135-687442C4E3F0}" type="slidenum">
              <a:rPr lang="en-IN" smtClean="0"/>
              <a:t>3</a:t>
            </a:fld>
            <a:endParaRPr lang="en-IN"/>
          </a:p>
        </p:txBody>
      </p:sp>
    </p:spTree>
    <p:extLst>
      <p:ext uri="{BB962C8B-B14F-4D97-AF65-F5344CB8AC3E}">
        <p14:creationId xmlns:p14="http://schemas.microsoft.com/office/powerpoint/2010/main" val="2646813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Teacher Notes: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Python supports the number of data types out of which we are going to see some numeric data types in some recent classes. Numeric data types supported by Python are integer,  float which  stores decimal values and complex data types which store complex numbers.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Other data types are string data types which stores text-based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data types support single value inside one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list, dictionary, tuples, arrays, sets hold multiple values inside a single variable.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Just for Teacher Reference: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(Do not introduce now) </a:t>
            </a:r>
            <a:endParaRPr lang="en-IN" b="1" dirty="0"/>
          </a:p>
          <a:p>
            <a:r>
              <a:rPr lang="en-IN" dirty="0"/>
              <a:t>Ex.  List = [“John”,”Peter”,”Alice”]</a:t>
            </a:r>
          </a:p>
        </p:txBody>
      </p:sp>
      <p:sp>
        <p:nvSpPr>
          <p:cNvPr id="4" name="Slide Number Placeholder 3"/>
          <p:cNvSpPr>
            <a:spLocks noGrp="1"/>
          </p:cNvSpPr>
          <p:nvPr>
            <p:ph type="sldNum" sz="quarter" idx="5"/>
          </p:nvPr>
        </p:nvSpPr>
        <p:spPr/>
        <p:txBody>
          <a:bodyPr/>
          <a:lstStyle/>
          <a:p>
            <a:fld id="{EB6B15E1-F31D-4C26-B135-687442C4E3F0}" type="slidenum">
              <a:rPr lang="en-IN" smtClean="0"/>
              <a:t>12</a:t>
            </a:fld>
            <a:endParaRPr lang="en-IN"/>
          </a:p>
        </p:txBody>
      </p:sp>
    </p:spTree>
    <p:extLst>
      <p:ext uri="{BB962C8B-B14F-4D97-AF65-F5344CB8AC3E}">
        <p14:creationId xmlns:p14="http://schemas.microsoft.com/office/powerpoint/2010/main" val="27601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Teacher Led Example: </a:t>
            </a:r>
          </a:p>
          <a:p>
            <a:pPr marL="171450" indent="-171450">
              <a:buFont typeface="Arial" panose="020B0604020202020204" pitchFamily="34" charset="0"/>
              <a:buChar char="•"/>
            </a:pPr>
            <a:r>
              <a:rPr lang="en-US" dirty="0"/>
              <a:t>These are code snippets where we have implemented variables. </a:t>
            </a:r>
          </a:p>
          <a:p>
            <a:pPr marL="171450" indent="-171450">
              <a:buFont typeface="Arial" panose="020B0604020202020204" pitchFamily="34" charset="0"/>
              <a:buChar char="•"/>
            </a:pPr>
            <a:r>
              <a:rPr lang="en-US" dirty="0"/>
              <a:t>Here name, age, grade and CGPA are the names of the variables while John ,12, 6, and 8.7 are values of the variables. </a:t>
            </a:r>
          </a:p>
          <a:p>
            <a:pPr marL="171450" indent="-171450">
              <a:buFont typeface="Arial" panose="020B0604020202020204" pitchFamily="34" charset="0"/>
              <a:buChar char="•"/>
            </a:pPr>
            <a:r>
              <a:rPr lang="en-US" dirty="0"/>
              <a:t>Type function returns type of data  the variable name holds.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Ask Students</a:t>
            </a:r>
            <a:r>
              <a:rPr lang="en-US" dirty="0"/>
              <a:t>:</a:t>
            </a:r>
          </a:p>
          <a:p>
            <a:pPr marL="171450" indent="-171450">
              <a:buFont typeface="Arial" panose="020B0604020202020204" pitchFamily="34" charset="0"/>
              <a:buChar char="•"/>
            </a:pPr>
            <a:r>
              <a:rPr lang="en-IN" dirty="0"/>
              <a:t>What will be the data-type of profit made by your business in a year?</a:t>
            </a:r>
          </a:p>
          <a:p>
            <a:pPr marL="171450" indent="-171450">
              <a:buFont typeface="Arial" panose="020B0604020202020204" pitchFamily="34" charset="0"/>
              <a:buChar char="•"/>
            </a:pPr>
            <a:r>
              <a:rPr lang="en-IN" dirty="0"/>
              <a:t>What will be the data-type of your house address?</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13</a:t>
            </a:fld>
            <a:endParaRPr lang="en-IN"/>
          </a:p>
        </p:txBody>
      </p:sp>
    </p:spTree>
    <p:extLst>
      <p:ext uri="{BB962C8B-B14F-4D97-AF65-F5344CB8AC3E}">
        <p14:creationId xmlns:p14="http://schemas.microsoft.com/office/powerpoint/2010/main" val="3651433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Teacher Reference: </a:t>
            </a:r>
          </a:p>
          <a:p>
            <a:endParaRPr lang="en-US" dirty="0"/>
          </a:p>
          <a:p>
            <a:pPr marL="171450" indent="-171450">
              <a:buFont typeface="Arial" panose="020B0604020202020204" pitchFamily="34" charset="0"/>
              <a:buChar char="•"/>
            </a:pPr>
            <a:r>
              <a:rPr lang="en-US" dirty="0"/>
              <a:t>Explain how to calculate the wattage.</a:t>
            </a:r>
          </a:p>
          <a:p>
            <a:pPr marL="171450" indent="-171450">
              <a:buFont typeface="Arial" panose="020B0604020202020204" pitchFamily="34" charset="0"/>
              <a:buChar char="•"/>
            </a:pPr>
            <a:r>
              <a:rPr lang="en-US" b="0" dirty="0"/>
              <a:t>Typical Efficiency Values: </a:t>
            </a:r>
            <a:r>
              <a:rPr lang="en-US" dirty="0"/>
              <a:t>Most solar panels have an efficiency between </a:t>
            </a:r>
            <a:r>
              <a:rPr lang="en-US" b="1" dirty="0"/>
              <a:t>15% and 22%</a:t>
            </a:r>
            <a:r>
              <a:rPr lang="en-US" dirty="0"/>
              <a:t>, depending on their technology (e.g., monocrystalline, polycrystalline, or thin-film) and material.</a:t>
            </a:r>
          </a:p>
          <a:p>
            <a:pPr marL="171450" indent="-171450">
              <a:buFont typeface="Arial" panose="020B0604020202020204" pitchFamily="34" charset="0"/>
              <a:buChar char="•"/>
            </a:pPr>
            <a:r>
              <a:rPr lang="en-US" dirty="0"/>
              <a:t>Let's consider the Efficiency as 20%. (Hence 0.2 is considered here as a constant)</a:t>
            </a:r>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14</a:t>
            </a:fld>
            <a:endParaRPr lang="en-IN"/>
          </a:p>
        </p:txBody>
      </p:sp>
    </p:spTree>
    <p:extLst>
      <p:ext uri="{BB962C8B-B14F-4D97-AF65-F5344CB8AC3E}">
        <p14:creationId xmlns:p14="http://schemas.microsoft.com/office/powerpoint/2010/main" val="170125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Here's what you need to know:</a:t>
            </a:r>
            <a:endParaRPr lang="en-US" dirty="0"/>
          </a:p>
          <a:p>
            <a:pPr>
              <a:buFont typeface="Arial" panose="020B0604020202020204" pitchFamily="34" charset="0"/>
              <a:buChar char="•"/>
            </a:pPr>
            <a:r>
              <a:rPr lang="en-US" b="1" dirty="0"/>
              <a:t>Solar Power:</a:t>
            </a:r>
            <a:r>
              <a:rPr lang="en-US" dirty="0"/>
              <a:t> The amount of power you generate depends on how sunny it is.</a:t>
            </a:r>
          </a:p>
          <a:p>
            <a:pPr>
              <a:buFont typeface="Arial" panose="020B0604020202020204" pitchFamily="34" charset="0"/>
              <a:buChar char="•"/>
            </a:pPr>
            <a:r>
              <a:rPr lang="en-US" b="1" dirty="0"/>
              <a:t>Sun Hours:</a:t>
            </a:r>
            <a:r>
              <a:rPr lang="en-US" dirty="0"/>
              <a:t> You'll need to know how many hours of sunlight you get each day.</a:t>
            </a:r>
          </a:p>
          <a:p>
            <a:pPr>
              <a:buFont typeface="Arial" panose="020B0604020202020204" pitchFamily="34" charset="0"/>
              <a:buChar char="•"/>
            </a:pPr>
            <a:r>
              <a:rPr lang="en-US" b="1" dirty="0"/>
              <a:t>Panel Efficiency:</a:t>
            </a:r>
            <a:r>
              <a:rPr lang="en-US" dirty="0"/>
              <a:t> Your efficiency rating tells you how well you convert sunlight into electricity.</a:t>
            </a:r>
          </a:p>
          <a:p>
            <a:endParaRPr lang="en-US" b="1" dirty="0"/>
          </a:p>
          <a:p>
            <a:r>
              <a:rPr lang="en-US" b="1" dirty="0"/>
              <a:t>Probing Questions:</a:t>
            </a:r>
            <a:endParaRPr lang="en-US" dirty="0"/>
          </a:p>
          <a:p>
            <a:pPr>
              <a:buFont typeface="Arial" panose="020B0604020202020204" pitchFamily="34" charset="0"/>
              <a:buChar char="•"/>
            </a:pPr>
            <a:r>
              <a:rPr lang="en-US" dirty="0"/>
              <a:t>Can you make your program work for different types of solar panels with different efficiency ratings?</a:t>
            </a:r>
          </a:p>
          <a:p>
            <a:pPr>
              <a:buFont typeface="Arial" panose="020B0604020202020204" pitchFamily="34" charset="0"/>
              <a:buChar char="•"/>
            </a:pPr>
            <a:r>
              <a:rPr lang="en-US" dirty="0"/>
              <a:t>Can you add a feature to estimate monthly or yearly power output?</a:t>
            </a:r>
          </a:p>
          <a:p>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15</a:t>
            </a:fld>
            <a:endParaRPr lang="en-IN"/>
          </a:p>
        </p:txBody>
      </p:sp>
    </p:spTree>
    <p:extLst>
      <p:ext uri="{BB962C8B-B14F-4D97-AF65-F5344CB8AC3E}">
        <p14:creationId xmlns:p14="http://schemas.microsoft.com/office/powerpoint/2010/main" val="3818679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Teacher Reference: </a:t>
            </a:r>
          </a:p>
          <a:p>
            <a:pPr marL="171450" indent="-171450">
              <a:buFont typeface="Arial" panose="020B0604020202020204" pitchFamily="34" charset="0"/>
              <a:buChar char="•"/>
            </a:pPr>
            <a:r>
              <a:rPr lang="en-US" dirty="0"/>
              <a:t>Explain the code in colab.</a:t>
            </a:r>
          </a:p>
          <a:p>
            <a:pPr marL="171450" indent="-171450">
              <a:buFont typeface="Arial" panose="020B0604020202020204" pitchFamily="34" charset="0"/>
              <a:buChar char="•"/>
            </a:pPr>
            <a:r>
              <a:rPr lang="en-US" b="1" dirty="0"/>
              <a:t>Type conversion:</a:t>
            </a:r>
          </a:p>
          <a:p>
            <a:r>
              <a:rPr lang="en-US" dirty="0"/>
              <a:t>	In print statement, if you concatenate (join) two variables using a ‘+’ sign, you need to make sure that both should be of same type.</a:t>
            </a:r>
          </a:p>
          <a:p>
            <a:r>
              <a:rPr lang="en-US" dirty="0"/>
              <a:t>	If they are not of the same type, then you need to convert their type. </a:t>
            </a:r>
          </a:p>
          <a:p>
            <a:pPr marL="0" indent="0">
              <a:buFont typeface="Arial" panose="020B0604020202020204" pitchFamily="34" charset="0"/>
              <a:buNone/>
            </a:pPr>
            <a:r>
              <a:rPr lang="en-US" dirty="0"/>
              <a:t>	</a:t>
            </a:r>
            <a:r>
              <a:rPr lang="en-US" b="1" dirty="0"/>
              <a:t>str() </a:t>
            </a:r>
            <a:r>
              <a:rPr lang="en-US" dirty="0"/>
              <a:t>– converts to string type. Ex.  str (power)</a:t>
            </a:r>
          </a:p>
          <a:p>
            <a:pPr marL="0" indent="0">
              <a:buFont typeface="Arial" panose="020B0604020202020204" pitchFamily="34" charset="0"/>
              <a:buNone/>
            </a:pPr>
            <a:r>
              <a:rPr lang="en-US" dirty="0"/>
              <a:t>	</a:t>
            </a:r>
            <a:r>
              <a:rPr lang="en-US" b="1" dirty="0"/>
              <a:t>float() </a:t>
            </a:r>
            <a:r>
              <a:rPr lang="en-US" dirty="0"/>
              <a:t>– converts to float type. Ex.  float (power) </a:t>
            </a:r>
          </a:p>
          <a:p>
            <a:pPr marL="0" indent="0">
              <a:buFont typeface="Arial" panose="020B0604020202020204" pitchFamily="34" charset="0"/>
              <a:buNone/>
            </a:pPr>
            <a:r>
              <a:rPr lang="en-US" dirty="0"/>
              <a:t>	</a:t>
            </a:r>
            <a:r>
              <a:rPr lang="en-US" b="1" dirty="0"/>
              <a:t>int()- </a:t>
            </a:r>
            <a:r>
              <a:rPr lang="en-US" dirty="0"/>
              <a:t>converts to integer type. Ex. int (power)</a:t>
            </a:r>
          </a:p>
        </p:txBody>
      </p:sp>
      <p:sp>
        <p:nvSpPr>
          <p:cNvPr id="4" name="Slide Number Placeholder 3"/>
          <p:cNvSpPr>
            <a:spLocks noGrp="1"/>
          </p:cNvSpPr>
          <p:nvPr>
            <p:ph type="sldNum" sz="quarter" idx="5"/>
          </p:nvPr>
        </p:nvSpPr>
        <p:spPr/>
        <p:txBody>
          <a:bodyPr/>
          <a:lstStyle/>
          <a:p>
            <a:fld id="{EB6B15E1-F31D-4C26-B135-687442C4E3F0}" type="slidenum">
              <a:rPr lang="en-IN" smtClean="0"/>
              <a:t>16</a:t>
            </a:fld>
            <a:endParaRPr lang="en-IN"/>
          </a:p>
        </p:txBody>
      </p:sp>
    </p:spTree>
    <p:extLst>
      <p:ext uri="{BB962C8B-B14F-4D97-AF65-F5344CB8AC3E}">
        <p14:creationId xmlns:p14="http://schemas.microsoft.com/office/powerpoint/2010/main" val="1928467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Teacher 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Explain the code in colab</a:t>
            </a:r>
            <a:endParaRPr lang="en-IN" dirty="0"/>
          </a:p>
          <a:p>
            <a:pPr marL="171450" indent="-171450">
              <a:buFont typeface="Arial" panose="020B0604020202020204" pitchFamily="34" charset="0"/>
              <a:buChar char="•"/>
            </a:pPr>
            <a:r>
              <a:rPr lang="en-IN" dirty="0"/>
              <a:t>Additional task: Take user input  using input() function and ask the user to enter the hours of direct sunlight.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Ask Students:  </a:t>
            </a:r>
            <a:r>
              <a:rPr lang="en-US" b="0" dirty="0"/>
              <a:t>What if there are 10 such solar panels? </a:t>
            </a:r>
          </a:p>
          <a:p>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17</a:t>
            </a:fld>
            <a:endParaRPr lang="en-IN"/>
          </a:p>
        </p:txBody>
      </p:sp>
    </p:spTree>
    <p:extLst>
      <p:ext uri="{BB962C8B-B14F-4D97-AF65-F5344CB8AC3E}">
        <p14:creationId xmlns:p14="http://schemas.microsoft.com/office/powerpoint/2010/main" val="46857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Teacher 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Explain the code in colab</a:t>
            </a:r>
            <a:endParaRPr lang="en-IN" dirty="0"/>
          </a:p>
          <a:p>
            <a:pPr marL="171450" indent="-171450">
              <a:buFont typeface="Arial" panose="020B0604020202020204" pitchFamily="34" charset="0"/>
              <a:buChar char="•"/>
            </a:pPr>
            <a:r>
              <a:rPr lang="en-IN" dirty="0"/>
              <a:t>Students can change the number of solar panels, and can calculate wattage for a month or a year,</a:t>
            </a:r>
          </a:p>
        </p:txBody>
      </p:sp>
      <p:sp>
        <p:nvSpPr>
          <p:cNvPr id="4" name="Slide Number Placeholder 3"/>
          <p:cNvSpPr>
            <a:spLocks noGrp="1"/>
          </p:cNvSpPr>
          <p:nvPr>
            <p:ph type="sldNum" sz="quarter" idx="5"/>
          </p:nvPr>
        </p:nvSpPr>
        <p:spPr/>
        <p:txBody>
          <a:bodyPr/>
          <a:lstStyle/>
          <a:p>
            <a:fld id="{EB6B15E1-F31D-4C26-B135-687442C4E3F0}" type="slidenum">
              <a:rPr lang="en-IN" smtClean="0"/>
              <a:t>18</a:t>
            </a:fld>
            <a:endParaRPr lang="en-IN"/>
          </a:p>
        </p:txBody>
      </p:sp>
    </p:spTree>
    <p:extLst>
      <p:ext uri="{BB962C8B-B14F-4D97-AF65-F5344CB8AC3E}">
        <p14:creationId xmlns:p14="http://schemas.microsoft.com/office/powerpoint/2010/main" val="205333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str()</a:t>
            </a:r>
          </a:p>
          <a:p>
            <a:pPr marL="228600" indent="-228600">
              <a:buAutoNum type="arabicPeriod"/>
            </a:pPr>
            <a:r>
              <a:rPr lang="en-US" dirty="0"/>
              <a:t>Input()</a:t>
            </a:r>
          </a:p>
          <a:p>
            <a:pPr marL="228600" indent="-228600">
              <a:buAutoNum type="arabicPeriod"/>
            </a:pPr>
            <a:r>
              <a:rPr lang="en-US" dirty="0"/>
              <a:t>String </a:t>
            </a:r>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19</a:t>
            </a:fld>
            <a:endParaRPr lang="en-IN"/>
          </a:p>
        </p:txBody>
      </p:sp>
    </p:spTree>
    <p:extLst>
      <p:ext uri="{BB962C8B-B14F-4D97-AF65-F5344CB8AC3E}">
        <p14:creationId xmlns:p14="http://schemas.microsoft.com/office/powerpoint/2010/main" val="2458723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Teacher Reference: </a:t>
            </a:r>
            <a:endParaRPr lang="en-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Link: </a:t>
            </a:r>
            <a:r>
              <a:rPr lang="en-IN" sz="1200" dirty="0">
                <a:latin typeface="Avenir Next LT Pro" panose="020B0504020202020204" pitchFamily="34" charset="0"/>
                <a:hlinkClick r:id="rId3"/>
              </a:rPr>
              <a:t>https://colab.research.google.com/drive/1xcMLD8nIEOg1q79pcPd5EqF-qPlvvyv_?usp=sharing</a:t>
            </a:r>
            <a:endParaRPr lang="en-IN" sz="1200" dirty="0">
              <a:latin typeface="Avenir Next LT Pro" panose="020B05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21</a:t>
            </a:fld>
            <a:endParaRPr lang="en-IN"/>
          </a:p>
        </p:txBody>
      </p:sp>
    </p:spTree>
    <p:extLst>
      <p:ext uri="{BB962C8B-B14F-4D97-AF65-F5344CB8AC3E}">
        <p14:creationId xmlns:p14="http://schemas.microsoft.com/office/powerpoint/2010/main" val="1887860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6CAEE-B631-8B07-6781-8084A56544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A91407-858C-A458-3356-897BC98E3F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A8E9A-F9F5-F6A2-A702-D2A9D521D8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31D1D91-F2BE-E79C-96BD-788BFD70B1A7}"/>
              </a:ext>
            </a:extLst>
          </p:cNvPr>
          <p:cNvSpPr>
            <a:spLocks noGrp="1"/>
          </p:cNvSpPr>
          <p:nvPr>
            <p:ph type="sldNum" sz="quarter" idx="5"/>
          </p:nvPr>
        </p:nvSpPr>
        <p:spPr/>
        <p:txBody>
          <a:bodyPr/>
          <a:lstStyle/>
          <a:p>
            <a:fld id="{EB6B15E1-F31D-4C26-B135-687442C4E3F0}" type="slidenum">
              <a:rPr lang="en-IN" smtClean="0"/>
              <a:t>22</a:t>
            </a:fld>
            <a:endParaRPr lang="en-IN"/>
          </a:p>
        </p:txBody>
      </p:sp>
    </p:spTree>
    <p:extLst>
      <p:ext uri="{BB962C8B-B14F-4D97-AF65-F5344CB8AC3E}">
        <p14:creationId xmlns:p14="http://schemas.microsoft.com/office/powerpoint/2010/main" val="374547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900A2-423B-B52F-4605-28C6BC565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2E0A1-BA4A-02C6-9753-6E576B751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4D660F-9FBF-BE52-60DB-2479A8C8634F}"/>
              </a:ext>
            </a:extLst>
          </p:cNvPr>
          <p:cNvSpPr>
            <a:spLocks noGrp="1"/>
          </p:cNvSpPr>
          <p:nvPr>
            <p:ph type="body" idx="1"/>
          </p:nvPr>
        </p:nvSpPr>
        <p:spPr/>
        <p:txBody>
          <a:bodyPr/>
          <a:lstStyle/>
          <a:p>
            <a:r>
              <a:rPr lang="en-US" b="1" dirty="0"/>
              <a:t>Learning Outcome: </a:t>
            </a:r>
            <a:r>
              <a:rPr lang="en-US" b="0" i="0" dirty="0">
                <a:solidFill>
                  <a:srgbClr val="000000"/>
                </a:solidFill>
                <a:effectLst/>
                <a:latin typeface="Times New Roman" panose="02020603050405020304" pitchFamily="18" charset="0"/>
              </a:rPr>
              <a:t>Develop an innovative Python program that calculates the daily power production of a single solar panel, allowing users to easily estimate energy generation based on factors like sunlight hours and panel efficiency.</a:t>
            </a:r>
          </a:p>
          <a:p>
            <a:endParaRPr lang="en-IN" dirty="0"/>
          </a:p>
        </p:txBody>
      </p:sp>
      <p:sp>
        <p:nvSpPr>
          <p:cNvPr id="4" name="Slide Number Placeholder 3">
            <a:extLst>
              <a:ext uri="{FF2B5EF4-FFF2-40B4-BE49-F238E27FC236}">
                <a16:creationId xmlns:a16="http://schemas.microsoft.com/office/drawing/2014/main" id="{E67B09F1-A405-9028-C47C-682C419E3485}"/>
              </a:ext>
            </a:extLst>
          </p:cNvPr>
          <p:cNvSpPr>
            <a:spLocks noGrp="1"/>
          </p:cNvSpPr>
          <p:nvPr>
            <p:ph type="sldNum" sz="quarter" idx="5"/>
          </p:nvPr>
        </p:nvSpPr>
        <p:spPr/>
        <p:txBody>
          <a:bodyPr/>
          <a:lstStyle/>
          <a:p>
            <a:fld id="{EB6B15E1-F31D-4C26-B135-687442C4E3F0}" type="slidenum">
              <a:rPr lang="en-IN" smtClean="0"/>
              <a:t>4</a:t>
            </a:fld>
            <a:endParaRPr lang="en-IN"/>
          </a:p>
        </p:txBody>
      </p:sp>
    </p:spTree>
    <p:extLst>
      <p:ext uri="{BB962C8B-B14F-4D97-AF65-F5344CB8AC3E}">
        <p14:creationId xmlns:p14="http://schemas.microsoft.com/office/powerpoint/2010/main" val="389258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Student Task</a:t>
            </a:r>
            <a:r>
              <a:rPr lang="en-US" dirty="0"/>
              <a:t>: To create a Python program to calculate the daily power output for 1 solar panel for summer and winter seasons separately.</a:t>
            </a:r>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5</a:t>
            </a:fld>
            <a:endParaRPr lang="en-IN"/>
          </a:p>
        </p:txBody>
      </p:sp>
    </p:spTree>
    <p:extLst>
      <p:ext uri="{BB962C8B-B14F-4D97-AF65-F5344CB8AC3E}">
        <p14:creationId xmlns:p14="http://schemas.microsoft.com/office/powerpoint/2010/main" val="3262987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Interesting</a:t>
            </a:r>
            <a:r>
              <a:rPr lang="en-US" b="1" dirty="0"/>
              <a:t> Fact</a:t>
            </a:r>
            <a:r>
              <a:rPr lang="en-US" dirty="0"/>
              <a:t>: Known for its simplicity and versatility, Python is one of the most popular programming languages globally!</a:t>
            </a:r>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6</a:t>
            </a:fld>
            <a:endParaRPr lang="en-IN"/>
          </a:p>
        </p:txBody>
      </p:sp>
    </p:spTree>
    <p:extLst>
      <p:ext uri="{BB962C8B-B14F-4D97-AF65-F5344CB8AC3E}">
        <p14:creationId xmlns:p14="http://schemas.microsoft.com/office/powerpoint/2010/main" val="132281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common features of python are :</a:t>
            </a:r>
          </a:p>
          <a:p>
            <a:pPr marL="171450" indent="-171450">
              <a:buFont typeface="Arial" panose="020B0604020202020204" pitchFamily="34" charset="0"/>
              <a:buChar char="•"/>
            </a:pPr>
            <a:r>
              <a:rPr lang="en-US" dirty="0"/>
              <a:t>It is an interpreted and platform independent language. Interpreted means it doesn't require a compiler to run it's programs and executes the programs line by line.</a:t>
            </a:r>
          </a:p>
          <a:p>
            <a:pPr marL="171450" indent="-171450">
              <a:buFont typeface="Arial" panose="020B0604020202020204" pitchFamily="34" charset="0"/>
              <a:buChar char="•"/>
            </a:pPr>
            <a:r>
              <a:rPr lang="en-US" dirty="0"/>
              <a:t>Platform independent means it can run on different operating systems like windows, Linux, mac etc. </a:t>
            </a:r>
          </a:p>
          <a:p>
            <a:pPr marL="171450" indent="-171450">
              <a:buFont typeface="Arial" panose="020B0604020202020204" pitchFamily="34" charset="0"/>
              <a:buChar char="•"/>
            </a:pPr>
            <a:r>
              <a:rPr lang="en-US" dirty="0"/>
              <a:t>It is open source means free of cost and robust. It is simple and embeddable syntax are very simple and concise .</a:t>
            </a:r>
          </a:p>
          <a:p>
            <a:pPr marL="171450" indent="-171450">
              <a:buFont typeface="Arial" panose="020B0604020202020204" pitchFamily="34" charset="0"/>
              <a:buChar char="•"/>
            </a:pPr>
            <a:r>
              <a:rPr lang="en-US" dirty="0"/>
              <a:t>It can be embedded inside web application, GUI based applications, software applications, etc. </a:t>
            </a:r>
          </a:p>
          <a:p>
            <a:pPr marL="171450" indent="-171450">
              <a:buFont typeface="Arial" panose="020B0604020202020204" pitchFamily="34" charset="0"/>
              <a:buChar char="•"/>
            </a:pPr>
            <a:r>
              <a:rPr lang="en-US" dirty="0"/>
              <a:t>It has rich libraries of inbuilt functions to perform mathematical, logarithmic operations , data science apps, machine learning and AI applications, and operating system libraries as well. </a:t>
            </a:r>
            <a:endParaRPr lang="en-IN" dirty="0"/>
          </a:p>
          <a:p>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7</a:t>
            </a:fld>
            <a:endParaRPr lang="en-IN"/>
          </a:p>
        </p:txBody>
      </p:sp>
    </p:spTree>
    <p:extLst>
      <p:ext uri="{BB962C8B-B14F-4D97-AF65-F5344CB8AC3E}">
        <p14:creationId xmlns:p14="http://schemas.microsoft.com/office/powerpoint/2010/main" val="4134937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Teacher Notes: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Various applications of python include web development, software applications GUI applications big data handling, machine.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all these applications python has a rich set of inbuilt functions called as libraries. </a:t>
            </a:r>
            <a:endParaRPr lang="en-IN" dirty="0"/>
          </a:p>
          <a:p>
            <a:endParaRPr lang="en-IN" b="1" dirty="0"/>
          </a:p>
          <a:p>
            <a:r>
              <a:rPr lang="en-IN" b="1" dirty="0"/>
              <a:t>Real-time Applications: </a:t>
            </a:r>
          </a:p>
          <a:p>
            <a:pPr marL="171450" indent="-171450" algn="l">
              <a:lnSpc>
                <a:spcPts val="1650"/>
              </a:lnSpc>
              <a:buFont typeface="Arial" panose="020B0604020202020204" pitchFamily="34" charset="0"/>
              <a:buChar char="•"/>
            </a:pPr>
            <a:r>
              <a:rPr lang="en-US" b="1" i="0" dirty="0">
                <a:solidFill>
                  <a:srgbClr val="EEF0FF"/>
                </a:solidFill>
                <a:effectLst/>
                <a:latin typeface="Google Sans"/>
              </a:rPr>
              <a:t>Instagram: </a:t>
            </a:r>
            <a:r>
              <a:rPr lang="en-US" b="0" i="0" dirty="0">
                <a:effectLst/>
                <a:latin typeface="Google Sans"/>
              </a:rPr>
              <a:t>Uses Python for scalability, allowing the platform to quickly roll out new features</a:t>
            </a:r>
          </a:p>
          <a:p>
            <a:pPr marL="171450" indent="-171450" algn="l">
              <a:lnSpc>
                <a:spcPts val="1650"/>
              </a:lnSpc>
              <a:buFont typeface="Arial" panose="020B0604020202020204" pitchFamily="34" charset="0"/>
              <a:buChar char="•"/>
            </a:pPr>
            <a:r>
              <a:rPr lang="en-US" b="1" i="0" dirty="0">
                <a:solidFill>
                  <a:srgbClr val="EEF0FF"/>
                </a:solidFill>
                <a:effectLst/>
                <a:latin typeface="Google Sans"/>
              </a:rPr>
              <a:t>Dropbox: </a:t>
            </a:r>
            <a:r>
              <a:rPr lang="en-US" b="0" i="0" dirty="0">
                <a:effectLst/>
                <a:latin typeface="Google Sans"/>
              </a:rPr>
              <a:t>Uses Python on both the server and client sides, allowing for quick implementation, testing, and deployment of new features</a:t>
            </a:r>
          </a:p>
          <a:p>
            <a:pPr marL="171450" indent="-171450" algn="l">
              <a:lnSpc>
                <a:spcPts val="1650"/>
              </a:lnSpc>
              <a:buFont typeface="Arial" panose="020B0604020202020204" pitchFamily="34" charset="0"/>
              <a:buChar char="•"/>
            </a:pPr>
            <a:r>
              <a:rPr lang="en-US" b="1" i="0" dirty="0">
                <a:solidFill>
                  <a:srgbClr val="EEF0FF"/>
                </a:solidFill>
                <a:effectLst/>
                <a:latin typeface="Google Sans"/>
              </a:rPr>
              <a:t>Spotify: </a:t>
            </a:r>
            <a:r>
              <a:rPr lang="en-US" b="0" i="0" dirty="0">
                <a:effectLst/>
                <a:latin typeface="Google Sans"/>
              </a:rPr>
              <a:t>Uses Python for its increased development speed and enhanced analytics</a:t>
            </a:r>
          </a:p>
          <a:p>
            <a:pPr marL="171450" indent="-171450" algn="l">
              <a:lnSpc>
                <a:spcPts val="1650"/>
              </a:lnSpc>
              <a:buFont typeface="Arial" panose="020B0604020202020204" pitchFamily="34" charset="0"/>
              <a:buChar char="•"/>
            </a:pPr>
            <a:r>
              <a:rPr lang="en-US" b="1" i="0" dirty="0">
                <a:solidFill>
                  <a:srgbClr val="EEF0FF"/>
                </a:solidFill>
                <a:effectLst/>
                <a:latin typeface="Google Sans"/>
              </a:rPr>
              <a:t>Netflix: </a:t>
            </a:r>
            <a:r>
              <a:rPr lang="en-US" b="0" i="0" dirty="0">
                <a:effectLst/>
                <a:latin typeface="Google Sans"/>
              </a:rPr>
              <a:t>Uses Python-based apps to manage the majority of their network devices </a:t>
            </a:r>
          </a:p>
          <a:p>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8</a:t>
            </a:fld>
            <a:endParaRPr lang="en-IN"/>
          </a:p>
        </p:txBody>
      </p:sp>
    </p:spTree>
    <p:extLst>
      <p:ext uri="{BB962C8B-B14F-4D97-AF65-F5344CB8AC3E}">
        <p14:creationId xmlns:p14="http://schemas.microsoft.com/office/powerpoint/2010/main" val="2161531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7B03B-CA0A-C0B9-EFC7-2B67F59B9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0F346-402C-2241-A4FA-2F4ED2EA5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207B8C-9928-1EBC-875B-3FDFED00014A}"/>
              </a:ext>
            </a:extLst>
          </p:cNvPr>
          <p:cNvSpPr>
            <a:spLocks noGrp="1"/>
          </p:cNvSpPr>
          <p:nvPr>
            <p:ph type="body" idx="1"/>
          </p:nvPr>
        </p:nvSpPr>
        <p:spPr/>
        <p:txBody>
          <a:bodyPr/>
          <a:lstStyle/>
          <a:p>
            <a:r>
              <a:rPr lang="en-US" b="1" dirty="0"/>
              <a:t>Platform  Introduction: </a:t>
            </a:r>
          </a:p>
          <a:p>
            <a:r>
              <a:rPr lang="en-US" b="1" dirty="0"/>
              <a:t>Google Colab</a:t>
            </a:r>
            <a:r>
              <a:rPr lang="en-US" dirty="0"/>
              <a:t> (short for </a:t>
            </a:r>
            <a:r>
              <a:rPr lang="en-US" i="1" dirty="0"/>
              <a:t>Collaboratory</a:t>
            </a:r>
            <a:r>
              <a:rPr lang="en-US" dirty="0"/>
              <a:t>) is a free, cloud-based platform provided by Google that allows users to write, run, and share Python code through Jupyter Notebook-like interfaces. It's particularly popular for data science, machine learning, and general Python programming because it provides access to free GPUs and TPUs for computation.</a:t>
            </a:r>
          </a:p>
          <a:p>
            <a:r>
              <a:rPr lang="en-US" b="1" dirty="0"/>
              <a:t>Key Features:</a:t>
            </a:r>
          </a:p>
          <a:p>
            <a:pPr>
              <a:buFont typeface="+mj-lt"/>
              <a:buAutoNum type="arabicPeriod"/>
            </a:pPr>
            <a:r>
              <a:rPr lang="en-US" b="1" dirty="0"/>
              <a:t>Free to Use</a:t>
            </a:r>
            <a:r>
              <a:rPr lang="en-US" dirty="0"/>
              <a:t>: Anyone with a Google account can use it at no cost.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Integration with Google Drive</a:t>
            </a:r>
            <a:r>
              <a:rPr lang="en-US" dirty="0"/>
              <a:t>: Easily save and share notebooks.</a:t>
            </a:r>
          </a:p>
          <a:p>
            <a:pPr>
              <a:buFont typeface="+mj-lt"/>
              <a:buAutoNum type="arabicPeriod"/>
            </a:pPr>
            <a:r>
              <a:rPr lang="en-US" b="1" dirty="0"/>
              <a:t>Python Support</a:t>
            </a:r>
            <a:r>
              <a:rPr lang="en-US" dirty="0"/>
              <a:t>: Designed specifically for Python programming.</a:t>
            </a:r>
          </a:p>
          <a:p>
            <a:pPr>
              <a:buFont typeface="+mj-lt"/>
              <a:buAutoNum type="arabicPeriod"/>
            </a:pPr>
            <a:r>
              <a:rPr lang="en-US" b="1" dirty="0"/>
              <a:t>Rich Visualization</a:t>
            </a:r>
            <a:r>
              <a:rPr lang="en-US" dirty="0"/>
              <a:t>: Supports popular Python libraries like Matplotlib, Seaborn, and Plotly.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Cloud-Based</a:t>
            </a:r>
            <a:r>
              <a:rPr lang="en-US" dirty="0"/>
              <a:t>: No installation required; everything runs in your web browser.</a:t>
            </a:r>
          </a:p>
          <a:p>
            <a:pPr>
              <a:buFont typeface="+mj-lt"/>
              <a:buAutoNum type="arabicPeriod"/>
            </a:pPr>
            <a:r>
              <a:rPr lang="en-US" b="1" dirty="0"/>
              <a:t>Collaboration</a:t>
            </a:r>
            <a:r>
              <a:rPr lang="en-US" dirty="0"/>
              <a:t>: Multiple users can work on the same notebook in real-time, similar to Google Docs.</a:t>
            </a:r>
          </a:p>
          <a:p>
            <a:endParaRPr lang="en-IN" dirty="0"/>
          </a:p>
        </p:txBody>
      </p:sp>
      <p:sp>
        <p:nvSpPr>
          <p:cNvPr id="4" name="Slide Number Placeholder 3">
            <a:extLst>
              <a:ext uri="{FF2B5EF4-FFF2-40B4-BE49-F238E27FC236}">
                <a16:creationId xmlns:a16="http://schemas.microsoft.com/office/drawing/2014/main" id="{EF4C55D7-6209-EEAB-A673-6392D0FD66A4}"/>
              </a:ext>
            </a:extLst>
          </p:cNvPr>
          <p:cNvSpPr>
            <a:spLocks noGrp="1"/>
          </p:cNvSpPr>
          <p:nvPr>
            <p:ph type="sldNum" sz="quarter" idx="5"/>
          </p:nvPr>
        </p:nvSpPr>
        <p:spPr/>
        <p:txBody>
          <a:bodyPr/>
          <a:lstStyle/>
          <a:p>
            <a:fld id="{EB6B15E1-F31D-4C26-B135-687442C4E3F0}" type="slidenum">
              <a:rPr lang="en-IN" smtClean="0"/>
              <a:t>9</a:t>
            </a:fld>
            <a:endParaRPr lang="en-IN"/>
          </a:p>
        </p:txBody>
      </p:sp>
    </p:spTree>
    <p:extLst>
      <p:ext uri="{BB962C8B-B14F-4D97-AF65-F5344CB8AC3E}">
        <p14:creationId xmlns:p14="http://schemas.microsoft.com/office/powerpoint/2010/main" val="2625458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learn about variables.</a:t>
            </a:r>
          </a:p>
          <a:p>
            <a:pPr marL="171450" indent="-171450">
              <a:buFont typeface="Arial" panose="020B0604020202020204" pitchFamily="34" charset="0"/>
              <a:buChar char="•"/>
            </a:pPr>
            <a:r>
              <a:rPr lang="en-US" dirty="0"/>
              <a:t>Variables can hold different types of values it can hold numeric values or text-based values </a:t>
            </a:r>
          </a:p>
          <a:p>
            <a:pPr marL="171450" indent="-171450">
              <a:buFont typeface="Arial" panose="020B0604020202020204" pitchFamily="34" charset="0"/>
              <a:buChar char="•"/>
            </a:pPr>
            <a:r>
              <a:rPr lang="en-US" dirty="0"/>
              <a:t>Even sometimes multiple values can be stored in one variable</a:t>
            </a:r>
          </a:p>
          <a:p>
            <a:pPr marL="171450" indent="-171450">
              <a:buFont typeface="Arial" panose="020B0604020202020204" pitchFamily="34" charset="0"/>
              <a:buChar char="•"/>
            </a:pPr>
            <a:r>
              <a:rPr lang="en-US" dirty="0"/>
              <a:t> We can even manipulate the values of variables for examples score can be increased or decreased</a:t>
            </a:r>
          </a:p>
          <a:p>
            <a:pPr marL="171450" indent="-171450">
              <a:buFont typeface="Arial" panose="020B0604020202020204" pitchFamily="34" charset="0"/>
              <a:buChar char="•"/>
            </a:pPr>
            <a:r>
              <a:rPr lang="en-US" dirty="0"/>
              <a:t> Similarly, the values of the variables can be increased or decrease or changed. </a:t>
            </a:r>
            <a:endParaRPr lang="en-IN" dirty="0"/>
          </a:p>
          <a:p>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10</a:t>
            </a:fld>
            <a:endParaRPr lang="en-IN"/>
          </a:p>
        </p:txBody>
      </p:sp>
    </p:spTree>
    <p:extLst>
      <p:ext uri="{BB962C8B-B14F-4D97-AF65-F5344CB8AC3E}">
        <p14:creationId xmlns:p14="http://schemas.microsoft.com/office/powerpoint/2010/main" val="1124271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Teacher notes: </a:t>
            </a:r>
          </a:p>
          <a:p>
            <a:pPr marL="171450" indent="-171450">
              <a:buFont typeface="Arial" panose="020B0604020202020204" pitchFamily="34" charset="0"/>
              <a:buChar char="•"/>
            </a:pPr>
            <a:r>
              <a:rPr lang="en-US" dirty="0"/>
              <a:t>The amount of value can be increased or decreased.</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Ask Students</a:t>
            </a:r>
            <a:r>
              <a:rPr lang="en-US" dirty="0"/>
              <a:t>:</a:t>
            </a:r>
          </a:p>
          <a:p>
            <a:pPr marL="171450" indent="-171450">
              <a:buFont typeface="Arial" panose="020B0604020202020204" pitchFamily="34" charset="0"/>
              <a:buChar char="•"/>
            </a:pPr>
            <a:r>
              <a:rPr lang="en-US" dirty="0"/>
              <a:t>To share more real-life examples like an ink pen, water bottle, </a:t>
            </a:r>
            <a:r>
              <a:rPr lang="en-US" dirty="0" err="1"/>
              <a:t>etc</a:t>
            </a:r>
            <a:endParaRPr lang="en-US" dirty="0"/>
          </a:p>
          <a:p>
            <a:endParaRPr lang="en-IN" dirty="0"/>
          </a:p>
        </p:txBody>
      </p:sp>
      <p:sp>
        <p:nvSpPr>
          <p:cNvPr id="4" name="Slide Number Placeholder 3"/>
          <p:cNvSpPr>
            <a:spLocks noGrp="1"/>
          </p:cNvSpPr>
          <p:nvPr>
            <p:ph type="sldNum" sz="quarter" idx="5"/>
          </p:nvPr>
        </p:nvSpPr>
        <p:spPr/>
        <p:txBody>
          <a:bodyPr/>
          <a:lstStyle/>
          <a:p>
            <a:fld id="{EB6B15E1-F31D-4C26-B135-687442C4E3F0}" type="slidenum">
              <a:rPr lang="en-IN" smtClean="0"/>
              <a:t>11</a:t>
            </a:fld>
            <a:endParaRPr lang="en-IN"/>
          </a:p>
        </p:txBody>
      </p:sp>
    </p:spTree>
    <p:extLst>
      <p:ext uri="{BB962C8B-B14F-4D97-AF65-F5344CB8AC3E}">
        <p14:creationId xmlns:p14="http://schemas.microsoft.com/office/powerpoint/2010/main" val="2770500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image" Target="../media/image1.png"/><Relationship Id="rId7"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GIF"/><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olab.research.google.com/drive/14kSF__uow49DFbwY0Ng7UPUocxSdu3Sc?usp=sharin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olab.research.google.com/drive/14kSF__uow49DFbwY0Ng7UPUocxSdu3Sc?usp=sharing"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olab.research.google.com/drive/14kSF__uow49DFbwY0Ng7UPUocxSdu3Sc?usp=sharing"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46.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8.svg"/><Relationship Id="rId7" Type="http://schemas.openxmlformats.org/officeDocument/2006/relationships/image" Target="../media/image50.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2.svg"/><Relationship Id="rId10" Type="http://schemas.openxmlformats.org/officeDocument/2006/relationships/image" Target="../media/image52.png"/><Relationship Id="rId4" Type="http://schemas.openxmlformats.org/officeDocument/2006/relationships/image" Target="../media/image1.pn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9.svg"/><Relationship Id="rId4" Type="http://schemas.openxmlformats.org/officeDocument/2006/relationships/image" Target="../media/image2.svg"/><Relationship Id="rId9" Type="http://schemas.openxmlformats.org/officeDocument/2006/relationships/image" Target="../media/image18.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3.png"/><Relationship Id="rId10" Type="http://schemas.openxmlformats.org/officeDocument/2006/relationships/image" Target="../media/image28.png"/><Relationship Id="rId4" Type="http://schemas.openxmlformats.org/officeDocument/2006/relationships/image" Target="../media/image2.sv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11472" y="6608459"/>
            <a:ext cx="4541528" cy="1172410"/>
            <a:chOff x="0" y="0"/>
            <a:chExt cx="1010119" cy="308783"/>
          </a:xfrm>
        </p:grpSpPr>
        <p:sp>
          <p:nvSpPr>
            <p:cNvPr id="4" name="Freeform 4"/>
            <p:cNvSpPr/>
            <p:nvPr/>
          </p:nvSpPr>
          <p:spPr>
            <a:xfrm>
              <a:off x="0" y="0"/>
              <a:ext cx="1010119" cy="308783"/>
            </a:xfrm>
            <a:custGeom>
              <a:avLst/>
              <a:gdLst/>
              <a:ahLst/>
              <a:cxnLst/>
              <a:rect l="l" t="t" r="r" b="b"/>
              <a:pathLst>
                <a:path w="1010119" h="308783">
                  <a:moveTo>
                    <a:pt x="54502" y="0"/>
                  </a:moveTo>
                  <a:lnTo>
                    <a:pt x="955617" y="0"/>
                  </a:lnTo>
                  <a:cubicBezTo>
                    <a:pt x="970072" y="0"/>
                    <a:pt x="983935" y="5742"/>
                    <a:pt x="994156" y="15963"/>
                  </a:cubicBezTo>
                  <a:cubicBezTo>
                    <a:pt x="1004377" y="26184"/>
                    <a:pt x="1010119" y="40047"/>
                    <a:pt x="1010119" y="54502"/>
                  </a:cubicBezTo>
                  <a:lnTo>
                    <a:pt x="1010119" y="254281"/>
                  </a:lnTo>
                  <a:cubicBezTo>
                    <a:pt x="1010119" y="268736"/>
                    <a:pt x="1004377" y="282598"/>
                    <a:pt x="994156" y="292820"/>
                  </a:cubicBezTo>
                  <a:cubicBezTo>
                    <a:pt x="983935" y="303041"/>
                    <a:pt x="970072" y="308783"/>
                    <a:pt x="955617" y="308783"/>
                  </a:cubicBezTo>
                  <a:lnTo>
                    <a:pt x="54502" y="308783"/>
                  </a:lnTo>
                  <a:cubicBezTo>
                    <a:pt x="40047" y="308783"/>
                    <a:pt x="26184" y="303041"/>
                    <a:pt x="15963" y="292820"/>
                  </a:cubicBezTo>
                  <a:cubicBezTo>
                    <a:pt x="5742" y="282598"/>
                    <a:pt x="0" y="268736"/>
                    <a:pt x="0" y="254281"/>
                  </a:cubicBezTo>
                  <a:lnTo>
                    <a:pt x="0" y="54502"/>
                  </a:lnTo>
                  <a:cubicBezTo>
                    <a:pt x="0" y="40047"/>
                    <a:pt x="5742" y="26184"/>
                    <a:pt x="15963" y="15963"/>
                  </a:cubicBezTo>
                  <a:cubicBezTo>
                    <a:pt x="26184" y="5742"/>
                    <a:pt x="40047" y="0"/>
                    <a:pt x="54502" y="0"/>
                  </a:cubicBezTo>
                  <a:close/>
                </a:path>
              </a:pathLst>
            </a:custGeom>
            <a:solidFill>
              <a:srgbClr val="262A41"/>
            </a:solidFill>
            <a:ln cap="rnd">
              <a:noFill/>
              <a:prstDash val="solid"/>
              <a:round/>
            </a:ln>
          </p:spPr>
        </p:sp>
        <p:sp>
          <p:nvSpPr>
            <p:cNvPr id="5" name="TextBox 5"/>
            <p:cNvSpPr txBox="1"/>
            <p:nvPr/>
          </p:nvSpPr>
          <p:spPr>
            <a:xfrm>
              <a:off x="0" y="-47625"/>
              <a:ext cx="1010119" cy="356408"/>
            </a:xfrm>
            <a:prstGeom prst="rect">
              <a:avLst/>
            </a:prstGeom>
          </p:spPr>
          <p:txBody>
            <a:bodyPr lIns="50800" tIns="50800" rIns="50800" bIns="50800" rtlCol="0" anchor="ctr"/>
            <a:lstStyle/>
            <a:p>
              <a:pPr algn="ctr">
                <a:lnSpc>
                  <a:spcPts val="3360"/>
                </a:lnSpc>
              </a:pPr>
              <a:endParaRPr/>
            </a:p>
          </p:txBody>
        </p:sp>
      </p:grpSp>
      <p:sp>
        <p:nvSpPr>
          <p:cNvPr id="6" name="Freeform 6"/>
          <p:cNvSpPr/>
          <p:nvPr/>
        </p:nvSpPr>
        <p:spPr>
          <a:xfrm>
            <a:off x="-4282447" y="-7727807"/>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6031823" y="-1847968"/>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8" name="Freeform 8"/>
          <p:cNvSpPr/>
          <p:nvPr/>
        </p:nvSpPr>
        <p:spPr>
          <a:xfrm>
            <a:off x="770651" y="8624986"/>
            <a:ext cx="12484900" cy="10010620"/>
          </a:xfrm>
          <a:custGeom>
            <a:avLst/>
            <a:gdLst/>
            <a:ahLst/>
            <a:cxnLst/>
            <a:rect l="l" t="t" r="r" b="b"/>
            <a:pathLst>
              <a:path w="12484900" h="10010620">
                <a:moveTo>
                  <a:pt x="0" y="0"/>
                </a:moveTo>
                <a:lnTo>
                  <a:pt x="12484900" y="0"/>
                </a:lnTo>
                <a:lnTo>
                  <a:pt x="12484900" y="10010619"/>
                </a:lnTo>
                <a:lnTo>
                  <a:pt x="0" y="1001061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560876" y="2550220"/>
            <a:ext cx="8908040" cy="1923604"/>
          </a:xfrm>
          <a:prstGeom prst="rect">
            <a:avLst/>
          </a:prstGeom>
        </p:spPr>
        <p:txBody>
          <a:bodyPr wrap="square" lIns="0" tIns="0" rIns="0" bIns="0" rtlCol="0" anchor="t">
            <a:spAutoFit/>
          </a:bodyPr>
          <a:lstStyle/>
          <a:p>
            <a:pPr algn="l">
              <a:lnSpc>
                <a:spcPts val="15000"/>
              </a:lnSpc>
            </a:pPr>
            <a:r>
              <a:rPr lang="en-US" sz="12500" dirty="0">
                <a:solidFill>
                  <a:srgbClr val="262A41"/>
                </a:solidFill>
                <a:latin typeface="Anton"/>
                <a:ea typeface="Anton"/>
                <a:cs typeface="Anton"/>
                <a:sym typeface="Anton"/>
              </a:rPr>
              <a:t>Python</a:t>
            </a:r>
          </a:p>
        </p:txBody>
      </p:sp>
      <p:sp>
        <p:nvSpPr>
          <p:cNvPr id="13" name="TextBox 13"/>
          <p:cNvSpPr txBox="1"/>
          <p:nvPr/>
        </p:nvSpPr>
        <p:spPr>
          <a:xfrm>
            <a:off x="355655" y="6836956"/>
            <a:ext cx="4719325" cy="943913"/>
          </a:xfrm>
          <a:prstGeom prst="rect">
            <a:avLst/>
          </a:prstGeom>
        </p:spPr>
        <p:txBody>
          <a:bodyPr wrap="square" lIns="0" tIns="0" rIns="0" bIns="0" rtlCol="0" anchor="t">
            <a:spAutoFit/>
          </a:bodyPr>
          <a:lstStyle/>
          <a:p>
            <a:pPr algn="ctr">
              <a:lnSpc>
                <a:spcPts val="7595"/>
              </a:lnSpc>
            </a:pPr>
            <a:r>
              <a:rPr lang="en-US" sz="6330" dirty="0">
                <a:solidFill>
                  <a:srgbClr val="FFFFFF"/>
                </a:solidFill>
                <a:latin typeface="Anton"/>
                <a:ea typeface="Anton"/>
                <a:cs typeface="Anton"/>
                <a:sym typeface="Anton"/>
              </a:rPr>
              <a:t>GRADE 7 &amp; 8</a:t>
            </a:r>
          </a:p>
        </p:txBody>
      </p:sp>
      <p:pic>
        <p:nvPicPr>
          <p:cNvPr id="14" name="Picture 13" descr="MicrosoftTeams-image 3"/>
          <p:cNvPicPr>
            <a:picLocks noChangeAspect="1"/>
          </p:cNvPicPr>
          <p:nvPr/>
        </p:nvPicPr>
        <p:blipFill>
          <a:blip r:embed="rId4"/>
          <a:stretch>
            <a:fillRect/>
          </a:stretch>
        </p:blipFill>
        <p:spPr>
          <a:xfrm>
            <a:off x="9916285" y="3002058"/>
            <a:ext cx="7396645" cy="4102193"/>
          </a:xfrm>
          <a:prstGeom prst="rect">
            <a:avLst/>
          </a:prstGeom>
        </p:spPr>
      </p:pic>
      <p:grpSp>
        <p:nvGrpSpPr>
          <p:cNvPr id="2" name="Group 1">
            <a:extLst>
              <a:ext uri="{FF2B5EF4-FFF2-40B4-BE49-F238E27FC236}">
                <a16:creationId xmlns:a16="http://schemas.microsoft.com/office/drawing/2014/main" id="{5A1E4DA1-CEA6-814E-6951-9491955E66A7}"/>
              </a:ext>
            </a:extLst>
          </p:cNvPr>
          <p:cNvGrpSpPr/>
          <p:nvPr/>
        </p:nvGrpSpPr>
        <p:grpSpPr>
          <a:xfrm>
            <a:off x="355655" y="8065202"/>
            <a:ext cx="3362499" cy="962765"/>
            <a:chOff x="290982" y="8095000"/>
            <a:chExt cx="3362499" cy="962765"/>
          </a:xfrm>
        </p:grpSpPr>
        <p:grpSp>
          <p:nvGrpSpPr>
            <p:cNvPr id="9" name="Group 3">
              <a:extLst>
                <a:ext uri="{FF2B5EF4-FFF2-40B4-BE49-F238E27FC236}">
                  <a16:creationId xmlns:a16="http://schemas.microsoft.com/office/drawing/2014/main" id="{69D59906-C8EC-237B-4544-432A632F66D2}"/>
                </a:ext>
              </a:extLst>
            </p:cNvPr>
            <p:cNvGrpSpPr/>
            <p:nvPr/>
          </p:nvGrpSpPr>
          <p:grpSpPr>
            <a:xfrm>
              <a:off x="411472" y="8192207"/>
              <a:ext cx="3242009" cy="865558"/>
              <a:chOff x="0" y="0"/>
              <a:chExt cx="1010119" cy="308783"/>
            </a:xfrm>
          </p:grpSpPr>
          <p:sp>
            <p:nvSpPr>
              <p:cNvPr id="11" name="Freeform 4">
                <a:extLst>
                  <a:ext uri="{FF2B5EF4-FFF2-40B4-BE49-F238E27FC236}">
                    <a16:creationId xmlns:a16="http://schemas.microsoft.com/office/drawing/2014/main" id="{D9507C00-303A-5716-3993-FCE79657390C}"/>
                  </a:ext>
                </a:extLst>
              </p:cNvPr>
              <p:cNvSpPr/>
              <p:nvPr/>
            </p:nvSpPr>
            <p:spPr>
              <a:xfrm>
                <a:off x="0" y="0"/>
                <a:ext cx="1010119" cy="308783"/>
              </a:xfrm>
              <a:custGeom>
                <a:avLst/>
                <a:gdLst/>
                <a:ahLst/>
                <a:cxnLst/>
                <a:rect l="l" t="t" r="r" b="b"/>
                <a:pathLst>
                  <a:path w="1010119" h="308783">
                    <a:moveTo>
                      <a:pt x="54502" y="0"/>
                    </a:moveTo>
                    <a:lnTo>
                      <a:pt x="955617" y="0"/>
                    </a:lnTo>
                    <a:cubicBezTo>
                      <a:pt x="970072" y="0"/>
                      <a:pt x="983935" y="5742"/>
                      <a:pt x="994156" y="15963"/>
                    </a:cubicBezTo>
                    <a:cubicBezTo>
                      <a:pt x="1004377" y="26184"/>
                      <a:pt x="1010119" y="40047"/>
                      <a:pt x="1010119" y="54502"/>
                    </a:cubicBezTo>
                    <a:lnTo>
                      <a:pt x="1010119" y="254281"/>
                    </a:lnTo>
                    <a:cubicBezTo>
                      <a:pt x="1010119" y="268736"/>
                      <a:pt x="1004377" y="282598"/>
                      <a:pt x="994156" y="292820"/>
                    </a:cubicBezTo>
                    <a:cubicBezTo>
                      <a:pt x="983935" y="303041"/>
                      <a:pt x="970072" y="308783"/>
                      <a:pt x="955617" y="308783"/>
                    </a:cubicBezTo>
                    <a:lnTo>
                      <a:pt x="54502" y="308783"/>
                    </a:lnTo>
                    <a:cubicBezTo>
                      <a:pt x="40047" y="308783"/>
                      <a:pt x="26184" y="303041"/>
                      <a:pt x="15963" y="292820"/>
                    </a:cubicBezTo>
                    <a:cubicBezTo>
                      <a:pt x="5742" y="282598"/>
                      <a:pt x="0" y="268736"/>
                      <a:pt x="0" y="254281"/>
                    </a:cubicBezTo>
                    <a:lnTo>
                      <a:pt x="0" y="54502"/>
                    </a:lnTo>
                    <a:cubicBezTo>
                      <a:pt x="0" y="40047"/>
                      <a:pt x="5742" y="26184"/>
                      <a:pt x="15963" y="15963"/>
                    </a:cubicBezTo>
                    <a:cubicBezTo>
                      <a:pt x="26184" y="5742"/>
                      <a:pt x="40047" y="0"/>
                      <a:pt x="54502" y="0"/>
                    </a:cubicBezTo>
                    <a:close/>
                  </a:path>
                </a:pathLst>
              </a:custGeom>
              <a:solidFill>
                <a:srgbClr val="262A41"/>
              </a:solidFill>
              <a:ln cap="rnd">
                <a:noFill/>
                <a:prstDash val="solid"/>
                <a:round/>
              </a:ln>
            </p:spPr>
            <p:txBody>
              <a:bodyPr/>
              <a:lstStyle/>
              <a:p>
                <a:endParaRPr lang="en-IN" dirty="0"/>
              </a:p>
            </p:txBody>
          </p:sp>
          <p:sp>
            <p:nvSpPr>
              <p:cNvPr id="15" name="TextBox 5">
                <a:extLst>
                  <a:ext uri="{FF2B5EF4-FFF2-40B4-BE49-F238E27FC236}">
                    <a16:creationId xmlns:a16="http://schemas.microsoft.com/office/drawing/2014/main" id="{AB37E07E-2444-91D7-F17F-310E61E32E90}"/>
                  </a:ext>
                </a:extLst>
              </p:cNvPr>
              <p:cNvSpPr txBox="1"/>
              <p:nvPr/>
            </p:nvSpPr>
            <p:spPr>
              <a:xfrm>
                <a:off x="0" y="-47625"/>
                <a:ext cx="1010119" cy="356408"/>
              </a:xfrm>
              <a:prstGeom prst="rect">
                <a:avLst/>
              </a:prstGeom>
            </p:spPr>
            <p:txBody>
              <a:bodyPr lIns="50800" tIns="50800" rIns="50800" bIns="50800" rtlCol="0" anchor="ctr"/>
              <a:lstStyle/>
              <a:p>
                <a:pPr algn="ctr">
                  <a:lnSpc>
                    <a:spcPts val="3360"/>
                  </a:lnSpc>
                </a:pPr>
                <a:endParaRPr/>
              </a:p>
            </p:txBody>
          </p:sp>
        </p:grpSp>
        <p:sp>
          <p:nvSpPr>
            <p:cNvPr id="10" name="TextBox 13">
              <a:extLst>
                <a:ext uri="{FF2B5EF4-FFF2-40B4-BE49-F238E27FC236}">
                  <a16:creationId xmlns:a16="http://schemas.microsoft.com/office/drawing/2014/main" id="{49222EB4-C446-3F07-C927-8CC2B3CA7FAC}"/>
                </a:ext>
              </a:extLst>
            </p:cNvPr>
            <p:cNvSpPr txBox="1"/>
            <p:nvPr/>
          </p:nvSpPr>
          <p:spPr>
            <a:xfrm>
              <a:off x="290982" y="8095000"/>
              <a:ext cx="3362499" cy="865558"/>
            </a:xfrm>
            <a:prstGeom prst="rect">
              <a:avLst/>
            </a:prstGeom>
          </p:spPr>
          <p:txBody>
            <a:bodyPr wrap="square" lIns="0" tIns="0" rIns="0" bIns="0" rtlCol="0" anchor="t">
              <a:spAutoFit/>
            </a:bodyPr>
            <a:lstStyle/>
            <a:p>
              <a:pPr algn="ctr">
                <a:lnSpc>
                  <a:spcPts val="7595"/>
                </a:lnSpc>
              </a:pPr>
              <a:r>
                <a:rPr lang="en-US" sz="4000" dirty="0">
                  <a:solidFill>
                    <a:srgbClr val="FFFFFF"/>
                  </a:solidFill>
                  <a:latin typeface="Anton"/>
                  <a:ea typeface="Anton"/>
                  <a:cs typeface="Anton"/>
                  <a:sym typeface="Anton"/>
                </a:rPr>
                <a:t>Lesson 01</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A03FE-2BFE-C515-C6B6-052F0DEDF4E3}"/>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84A01A69-2162-E5E3-5D68-4A6993423650}"/>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Variables</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D56945C7-3164-BA71-DAAB-CD4EFD8164F5}"/>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BC96E64B-4C0D-AEE9-F2BD-3A6D7A1DD1F8}"/>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CC9409C2-2AC5-3D4E-A364-3367A44F7A3C}"/>
              </a:ext>
            </a:extLst>
          </p:cNvPr>
          <p:cNvPicPr>
            <a:picLocks noChangeAspect="1"/>
          </p:cNvPicPr>
          <p:nvPr/>
        </p:nvPicPr>
        <p:blipFill>
          <a:blip r:embed="rId5"/>
          <a:stretch>
            <a:fillRect/>
          </a:stretch>
        </p:blipFill>
        <p:spPr>
          <a:xfrm>
            <a:off x="16189476" y="382830"/>
            <a:ext cx="1745822" cy="968236"/>
          </a:xfrm>
          <a:prstGeom prst="rect">
            <a:avLst/>
          </a:prstGeom>
        </p:spPr>
      </p:pic>
      <p:sp>
        <p:nvSpPr>
          <p:cNvPr id="3" name="TextBox 2">
            <a:extLst>
              <a:ext uri="{FF2B5EF4-FFF2-40B4-BE49-F238E27FC236}">
                <a16:creationId xmlns:a16="http://schemas.microsoft.com/office/drawing/2014/main" id="{72E05695-1D46-BCA4-60BF-6F5F888A2A7E}"/>
              </a:ext>
            </a:extLst>
          </p:cNvPr>
          <p:cNvSpPr txBox="1"/>
          <p:nvPr/>
        </p:nvSpPr>
        <p:spPr>
          <a:xfrm>
            <a:off x="1750101" y="2700743"/>
            <a:ext cx="14623373" cy="6306097"/>
          </a:xfrm>
          <a:prstGeom prst="rect">
            <a:avLst/>
          </a:prstGeom>
        </p:spPr>
        <p:txBody>
          <a:bodyPr/>
          <a:lstStyle>
            <a:defPPr>
              <a:defRPr lang="en-US"/>
            </a:defPPr>
            <a:lvl1pPr indent="0">
              <a:lnSpc>
                <a:spcPct val="150000"/>
              </a:lnSpc>
              <a:spcBef>
                <a:spcPct val="20000"/>
              </a:spcBef>
              <a:buFont typeface="Arial" panose="020B0604020202020204" pitchFamily="34" charset="0"/>
              <a:buNone/>
              <a:defRPr sz="2800">
                <a:latin typeface="Avenir Next LT Pro" panose="020B0504020202020204" pitchFamily="34" charset="0"/>
                <a:ea typeface="Arimo" panose="020B0604020202020204" charset="0"/>
                <a:cs typeface="Arimo" panose="020B060402020202020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457200" indent="-457200" algn="just">
              <a:buFont typeface="Wingdings" panose="05000000000000000000" pitchFamily="2" charset="2"/>
              <a:buChar char="§"/>
            </a:pPr>
            <a:r>
              <a:rPr lang="en-US" dirty="0">
                <a:latin typeface="Cambria Math" panose="02040503050406030204" pitchFamily="18" charset="0"/>
                <a:ea typeface="Cambria Math" panose="02040503050406030204" pitchFamily="18" charset="0"/>
              </a:rPr>
              <a:t>A Variable is a placeholder</a:t>
            </a:r>
          </a:p>
          <a:p>
            <a:pPr algn="just"/>
            <a:r>
              <a:rPr lang="en-US" dirty="0">
                <a:latin typeface="Cambria Math" panose="02040503050406030204" pitchFamily="18" charset="0"/>
                <a:ea typeface="Cambria Math" panose="02040503050406030204" pitchFamily="18" charset="0"/>
              </a:rPr>
              <a:t>     Ex.   Name=“John”</a:t>
            </a:r>
          </a:p>
          <a:p>
            <a:pPr algn="just"/>
            <a:r>
              <a:rPr lang="en-US" dirty="0">
                <a:latin typeface="Cambria Math" panose="02040503050406030204" pitchFamily="18" charset="0"/>
                <a:ea typeface="Cambria Math" panose="02040503050406030204" pitchFamily="18" charset="0"/>
              </a:rPr>
              <a:t>	     score=120</a:t>
            </a:r>
          </a:p>
          <a:p>
            <a:pPr algn="just"/>
            <a:r>
              <a:rPr lang="en-US" dirty="0">
                <a:latin typeface="Cambria Math" panose="02040503050406030204" pitchFamily="18" charset="0"/>
                <a:ea typeface="Cambria Math" panose="02040503050406030204" pitchFamily="18" charset="0"/>
              </a:rPr>
              <a:t>	     age=12.5</a:t>
            </a:r>
          </a:p>
          <a:p>
            <a:pPr marL="457200" indent="-457200" algn="just">
              <a:buFont typeface="Wingdings" panose="05000000000000000000" pitchFamily="2" charset="2"/>
              <a:buChar char="§"/>
            </a:pPr>
            <a:r>
              <a:rPr lang="en-US" dirty="0">
                <a:latin typeface="Cambria Math" panose="02040503050406030204" pitchFamily="18" charset="0"/>
                <a:ea typeface="Cambria Math" panose="02040503050406030204" pitchFamily="18" charset="0"/>
                <a:sym typeface="+mn-ea"/>
              </a:rPr>
              <a:t>Variables can store various types of values, such as numeric, text, floating-point (decimal), and complex numbers. </a:t>
            </a:r>
          </a:p>
          <a:p>
            <a:pPr marL="457200" indent="-457200" algn="just">
              <a:buFont typeface="Wingdings" panose="05000000000000000000" pitchFamily="2" charset="2"/>
              <a:buChar char="§"/>
            </a:pPr>
            <a:r>
              <a:rPr lang="en-US" dirty="0">
                <a:latin typeface="Cambria Math" panose="02040503050406030204" pitchFamily="18" charset="0"/>
                <a:ea typeface="Cambria Math" panose="02040503050406030204" pitchFamily="18" charset="0"/>
                <a:sym typeface="+mn-ea"/>
              </a:rPr>
              <a:t>We can even manipulate the values of a variable- score can be increased or decreased</a:t>
            </a:r>
          </a:p>
          <a:p>
            <a:pPr marL="457200" indent="-457200" algn="just">
              <a:buFont typeface="Wingdings" panose="05000000000000000000" pitchFamily="2" charset="2"/>
              <a:buChar char="§"/>
            </a:pPr>
            <a:r>
              <a:rPr lang="en-US" dirty="0">
                <a:latin typeface="Cambria Math" panose="02040503050406030204" pitchFamily="18" charset="0"/>
                <a:ea typeface="Cambria Math" panose="02040503050406030204" pitchFamily="18" charset="0"/>
                <a:sym typeface="+mn-ea"/>
              </a:rPr>
              <a:t>Python helps to store multiple values in one variable too. Ex. List</a:t>
            </a:r>
          </a:p>
          <a:p>
            <a:pPr algn="just"/>
            <a:endParaRPr lang="en-US" dirty="0">
              <a:latin typeface="Cambria Math" panose="02040503050406030204" pitchFamily="18" charset="0"/>
              <a:ea typeface="Cambria Math" panose="02040503050406030204" pitchFamily="18" charset="0"/>
              <a:sym typeface="+mn-ea"/>
            </a:endParaRPr>
          </a:p>
        </p:txBody>
      </p:sp>
    </p:spTree>
    <p:extLst>
      <p:ext uri="{BB962C8B-B14F-4D97-AF65-F5344CB8AC3E}">
        <p14:creationId xmlns:p14="http://schemas.microsoft.com/office/powerpoint/2010/main" val="3461490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8A2CD-02CF-8225-6952-52A894CD6311}"/>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1199AE3A-A864-02CF-8802-2AED08FAAEE8}"/>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Examples of Variables</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8AA574E6-6EFB-F262-5892-6D479C5322E6}"/>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1433FD3C-C192-F936-15A4-8C7600BB2261}"/>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5734E8AD-3547-923E-2955-ECA2F9EB363D}"/>
              </a:ext>
            </a:extLst>
          </p:cNvPr>
          <p:cNvPicPr>
            <a:picLocks noChangeAspect="1"/>
          </p:cNvPicPr>
          <p:nvPr/>
        </p:nvPicPr>
        <p:blipFill>
          <a:blip r:embed="rId5"/>
          <a:stretch>
            <a:fillRect/>
          </a:stretch>
        </p:blipFill>
        <p:spPr>
          <a:xfrm>
            <a:off x="16189476" y="382830"/>
            <a:ext cx="1745822" cy="968236"/>
          </a:xfrm>
          <a:prstGeom prst="rect">
            <a:avLst/>
          </a:prstGeom>
        </p:spPr>
      </p:pic>
      <p:pic>
        <p:nvPicPr>
          <p:cNvPr id="2" name="Picture 2">
            <a:extLst>
              <a:ext uri="{FF2B5EF4-FFF2-40B4-BE49-F238E27FC236}">
                <a16:creationId xmlns:a16="http://schemas.microsoft.com/office/drawing/2014/main" id="{A2F26F20-77DE-9C40-C144-3798FE72D456}"/>
              </a:ext>
            </a:extLst>
          </p:cNvPr>
          <p:cNvPicPr>
            <a:picLocks noChangeAspect="1"/>
          </p:cNvPicPr>
          <p:nvPr/>
        </p:nvPicPr>
        <p:blipFill>
          <a:blip r:embed="rId6"/>
          <a:srcRect/>
          <a:stretch>
            <a:fillRect/>
          </a:stretch>
        </p:blipFill>
        <p:spPr>
          <a:xfrm>
            <a:off x="13039373" y="6297347"/>
            <a:ext cx="1926051" cy="1965358"/>
          </a:xfrm>
          <a:prstGeom prst="rect">
            <a:avLst/>
          </a:prstGeom>
        </p:spPr>
      </p:pic>
      <p:pic>
        <p:nvPicPr>
          <p:cNvPr id="3" name="Picture 3">
            <a:extLst>
              <a:ext uri="{FF2B5EF4-FFF2-40B4-BE49-F238E27FC236}">
                <a16:creationId xmlns:a16="http://schemas.microsoft.com/office/drawing/2014/main" id="{9A3F376D-3481-8BCA-3C8A-EDEB5BBB45D2}"/>
              </a:ext>
            </a:extLst>
          </p:cNvPr>
          <p:cNvPicPr>
            <a:picLocks noChangeAspect="1"/>
          </p:cNvPicPr>
          <p:nvPr/>
        </p:nvPicPr>
        <p:blipFill>
          <a:blip r:embed="rId7"/>
          <a:srcRect/>
          <a:stretch>
            <a:fillRect/>
          </a:stretch>
        </p:blipFill>
        <p:spPr>
          <a:xfrm>
            <a:off x="2646688" y="6024457"/>
            <a:ext cx="1835287" cy="2294109"/>
          </a:xfrm>
          <a:prstGeom prst="rect">
            <a:avLst/>
          </a:prstGeom>
        </p:spPr>
      </p:pic>
      <p:pic>
        <p:nvPicPr>
          <p:cNvPr id="4" name="Picture 3">
            <a:extLst>
              <a:ext uri="{FF2B5EF4-FFF2-40B4-BE49-F238E27FC236}">
                <a16:creationId xmlns:a16="http://schemas.microsoft.com/office/drawing/2014/main" id="{61AEEECE-7284-4890-8449-1FFF795A9EA0}"/>
              </a:ext>
            </a:extLst>
          </p:cNvPr>
          <p:cNvPicPr>
            <a:picLocks noChangeAspect="1"/>
          </p:cNvPicPr>
          <p:nvPr/>
        </p:nvPicPr>
        <p:blipFill>
          <a:blip r:embed="rId8"/>
          <a:srcRect/>
          <a:stretch>
            <a:fillRect/>
          </a:stretch>
        </p:blipFill>
        <p:spPr>
          <a:xfrm>
            <a:off x="7834571" y="2652672"/>
            <a:ext cx="1835287" cy="1882346"/>
          </a:xfrm>
          <a:prstGeom prst="rect">
            <a:avLst/>
          </a:prstGeom>
        </p:spPr>
      </p:pic>
      <p:sp>
        <p:nvSpPr>
          <p:cNvPr id="5" name="TextBox 6">
            <a:extLst>
              <a:ext uri="{FF2B5EF4-FFF2-40B4-BE49-F238E27FC236}">
                <a16:creationId xmlns:a16="http://schemas.microsoft.com/office/drawing/2014/main" id="{832E54E0-0C9A-F6E3-4A09-E51418171D69}"/>
              </a:ext>
            </a:extLst>
          </p:cNvPr>
          <p:cNvSpPr txBox="1"/>
          <p:nvPr/>
        </p:nvSpPr>
        <p:spPr>
          <a:xfrm>
            <a:off x="220236" y="8607812"/>
            <a:ext cx="7196176" cy="861774"/>
          </a:xfrm>
          <a:prstGeom prst="rect">
            <a:avLst/>
          </a:prstGeom>
        </p:spPr>
        <p:txBody>
          <a:bodyPr wrap="square" lIns="0" tIns="0" rIns="0" bIns="0" rtlCol="0" anchor="t">
            <a:spAutoFit/>
          </a:bodyPr>
          <a:lstStyle/>
          <a:p>
            <a:pPr algn="ctr"/>
            <a:r>
              <a:rPr lang="en-US" sz="2800" dirty="0">
                <a:solidFill>
                  <a:schemeClr val="tx1"/>
                </a:solidFill>
                <a:latin typeface="Cambria Math" panose="02040503050406030204" pitchFamily="18" charset="0"/>
                <a:ea typeface="Cambria Math" panose="02040503050406030204" pitchFamily="18" charset="0"/>
              </a:rPr>
              <a:t>Glass or Jug </a:t>
            </a:r>
            <a:r>
              <a:rPr lang="en-US" sz="2800" dirty="0">
                <a:latin typeface="Cambria Math" panose="02040503050406030204" pitchFamily="18" charset="0"/>
                <a:ea typeface="Cambria Math" panose="02040503050406030204" pitchFamily="18" charset="0"/>
              </a:rPr>
              <a:t>-</a:t>
            </a:r>
            <a:r>
              <a:rPr lang="en-US" sz="2800" dirty="0">
                <a:solidFill>
                  <a:schemeClr val="tx1"/>
                </a:solidFill>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Placeholder</a:t>
            </a:r>
          </a:p>
          <a:p>
            <a:pPr algn="ctr"/>
            <a:r>
              <a:rPr lang="en-US" sz="2800" dirty="0">
                <a:solidFill>
                  <a:schemeClr val="tx1"/>
                </a:solidFill>
                <a:latin typeface="Cambria Math" panose="02040503050406030204" pitchFamily="18" charset="0"/>
                <a:ea typeface="Cambria Math" panose="02040503050406030204" pitchFamily="18" charset="0"/>
              </a:rPr>
              <a:t>Amount of juice - value</a:t>
            </a:r>
          </a:p>
        </p:txBody>
      </p:sp>
      <p:sp>
        <p:nvSpPr>
          <p:cNvPr id="6" name="TextBox 7">
            <a:extLst>
              <a:ext uri="{FF2B5EF4-FFF2-40B4-BE49-F238E27FC236}">
                <a16:creationId xmlns:a16="http://schemas.microsoft.com/office/drawing/2014/main" id="{B59F4CBB-29A1-D435-AA6A-9096C38A2CD3}"/>
              </a:ext>
            </a:extLst>
          </p:cNvPr>
          <p:cNvSpPr txBox="1"/>
          <p:nvPr/>
        </p:nvSpPr>
        <p:spPr>
          <a:xfrm>
            <a:off x="5654192" y="4658752"/>
            <a:ext cx="6133896" cy="969496"/>
          </a:xfrm>
          <a:prstGeom prst="rect">
            <a:avLst/>
          </a:prstGeom>
        </p:spPr>
        <p:txBody>
          <a:bodyPr wrap="square" lIns="0" tIns="0" rIns="0" bIns="0" rtlCol="0" anchor="t">
            <a:spAutoFit/>
          </a:bodyPr>
          <a:lstStyle/>
          <a:p>
            <a:pPr algn="ctr">
              <a:lnSpc>
                <a:spcPts val="4200"/>
              </a:lnSpc>
            </a:pPr>
            <a:r>
              <a:rPr lang="en-US" sz="2800" dirty="0">
                <a:solidFill>
                  <a:schemeClr val="tx1"/>
                </a:solidFill>
                <a:latin typeface="Cambria Math" panose="02040503050406030204" pitchFamily="18" charset="0"/>
                <a:ea typeface="Cambria Math" panose="02040503050406030204" pitchFamily="18" charset="0"/>
              </a:rPr>
              <a:t>Money Bag - Placeholder</a:t>
            </a:r>
          </a:p>
          <a:p>
            <a:pPr algn="ctr"/>
            <a:r>
              <a:rPr lang="en-US" sz="2800" dirty="0">
                <a:solidFill>
                  <a:schemeClr val="tx1"/>
                </a:solidFill>
                <a:latin typeface="Cambria Math" panose="02040503050406030204" pitchFamily="18" charset="0"/>
                <a:ea typeface="Cambria Math" panose="02040503050406030204" pitchFamily="18" charset="0"/>
              </a:rPr>
              <a:t>Amount of money - value </a:t>
            </a:r>
          </a:p>
        </p:txBody>
      </p:sp>
      <p:sp>
        <p:nvSpPr>
          <p:cNvPr id="7" name="TextBox 8">
            <a:extLst>
              <a:ext uri="{FF2B5EF4-FFF2-40B4-BE49-F238E27FC236}">
                <a16:creationId xmlns:a16="http://schemas.microsoft.com/office/drawing/2014/main" id="{E12835F4-BB9E-BCBA-660F-E6D0A07374EC}"/>
              </a:ext>
            </a:extLst>
          </p:cNvPr>
          <p:cNvSpPr txBox="1"/>
          <p:nvPr/>
        </p:nvSpPr>
        <p:spPr>
          <a:xfrm>
            <a:off x="9942573" y="8607812"/>
            <a:ext cx="7845794" cy="861774"/>
          </a:xfrm>
          <a:prstGeom prst="rect">
            <a:avLst/>
          </a:prstGeom>
        </p:spPr>
        <p:txBody>
          <a:bodyPr wrap="square" lIns="0" tIns="0" rIns="0" bIns="0" rtlCol="0" anchor="t">
            <a:spAutoFit/>
          </a:bodyPr>
          <a:lstStyle/>
          <a:p>
            <a:pPr algn="ctr"/>
            <a:r>
              <a:rPr lang="en-US" sz="2800" dirty="0">
                <a:solidFill>
                  <a:schemeClr val="tx1"/>
                </a:solidFill>
                <a:latin typeface="Cambria Math" panose="02040503050406030204" pitchFamily="18" charset="0"/>
                <a:ea typeface="Cambria Math" panose="02040503050406030204" pitchFamily="18" charset="0"/>
              </a:rPr>
              <a:t>Basket </a:t>
            </a:r>
            <a:r>
              <a:rPr lang="en-US" sz="2800" dirty="0">
                <a:latin typeface="Cambria Math" panose="02040503050406030204" pitchFamily="18" charset="0"/>
                <a:ea typeface="Cambria Math" panose="02040503050406030204" pitchFamily="18" charset="0"/>
              </a:rPr>
              <a:t>- Placeholder</a:t>
            </a:r>
          </a:p>
          <a:p>
            <a:pPr algn="ctr"/>
            <a:r>
              <a:rPr lang="en-US" sz="2800" dirty="0">
                <a:solidFill>
                  <a:schemeClr val="tx1"/>
                </a:solidFill>
                <a:latin typeface="Cambria Math" panose="02040503050406030204" pitchFamily="18" charset="0"/>
                <a:ea typeface="Cambria Math" panose="02040503050406030204" pitchFamily="18" charset="0"/>
              </a:rPr>
              <a:t>Number of fruits - value</a:t>
            </a:r>
          </a:p>
        </p:txBody>
      </p:sp>
    </p:spTree>
    <p:extLst>
      <p:ext uri="{BB962C8B-B14F-4D97-AF65-F5344CB8AC3E}">
        <p14:creationId xmlns:p14="http://schemas.microsoft.com/office/powerpoint/2010/main" val="1528056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anim calcmode="lin" valueType="num">
                                      <p:cBhvr>
                                        <p:cTn id="32" dur="500" fill="hold"/>
                                        <p:tgtEl>
                                          <p:spTgt spid="7"/>
                                        </p:tgtEl>
                                        <p:attrNameLst>
                                          <p:attrName>ppt_x</p:attrName>
                                        </p:attrNameLst>
                                      </p:cBhvr>
                                      <p:tavLst>
                                        <p:tav tm="0">
                                          <p:val>
                                            <p:strVal val="#ppt_x"/>
                                          </p:val>
                                        </p:tav>
                                        <p:tav tm="100000">
                                          <p:val>
                                            <p:strVal val="#ppt_x"/>
                                          </p:val>
                                        </p:tav>
                                      </p:tavLst>
                                    </p:anim>
                                    <p:anim calcmode="lin" valueType="num">
                                      <p:cBhvr>
                                        <p:cTn id="33" dur="5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anim calcmode="lin" valueType="num">
                                      <p:cBhvr>
                                        <p:cTn id="37" dur="500" fill="hold"/>
                                        <p:tgtEl>
                                          <p:spTgt spid="2"/>
                                        </p:tgtEl>
                                        <p:attrNameLst>
                                          <p:attrName>ppt_x</p:attrName>
                                        </p:attrNameLst>
                                      </p:cBhvr>
                                      <p:tavLst>
                                        <p:tav tm="0">
                                          <p:val>
                                            <p:strVal val="#ppt_x"/>
                                          </p:val>
                                        </p:tav>
                                        <p:tav tm="100000">
                                          <p:val>
                                            <p:strVal val="#ppt_x"/>
                                          </p:val>
                                        </p:tav>
                                      </p:tavLst>
                                    </p:anim>
                                    <p:anim calcmode="lin" valueType="num">
                                      <p:cBhvr>
                                        <p:cTn id="38"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33973-124A-4D30-0A0C-4D5952D64DB0}"/>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89A617A1-9096-5063-7BE9-F5B9D2283523}"/>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Data Types</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948FB32B-1A10-CEE4-FCA0-4B407BBD1487}"/>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E7BF2FF2-9147-F510-B052-27A10BEFBE9C}"/>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628728CB-EB00-985D-6FE9-A2D5BEF38E03}"/>
              </a:ext>
            </a:extLst>
          </p:cNvPr>
          <p:cNvPicPr>
            <a:picLocks noChangeAspect="1"/>
          </p:cNvPicPr>
          <p:nvPr/>
        </p:nvPicPr>
        <p:blipFill>
          <a:blip r:embed="rId5"/>
          <a:stretch>
            <a:fillRect/>
          </a:stretch>
        </p:blipFill>
        <p:spPr>
          <a:xfrm>
            <a:off x="16189476" y="382830"/>
            <a:ext cx="1745822" cy="968236"/>
          </a:xfrm>
          <a:prstGeom prst="rect">
            <a:avLst/>
          </a:prstGeom>
        </p:spPr>
      </p:pic>
      <p:pic>
        <p:nvPicPr>
          <p:cNvPr id="8" name="Picture 7">
            <a:extLst>
              <a:ext uri="{FF2B5EF4-FFF2-40B4-BE49-F238E27FC236}">
                <a16:creationId xmlns:a16="http://schemas.microsoft.com/office/drawing/2014/main" id="{7B4AEE99-7691-9D7F-68D5-D6C45615B672}"/>
              </a:ext>
            </a:extLst>
          </p:cNvPr>
          <p:cNvPicPr>
            <a:picLocks noChangeAspect="1"/>
          </p:cNvPicPr>
          <p:nvPr/>
        </p:nvPicPr>
        <p:blipFill>
          <a:blip r:embed="rId6"/>
          <a:stretch>
            <a:fillRect/>
          </a:stretch>
        </p:blipFill>
        <p:spPr>
          <a:xfrm>
            <a:off x="2939485" y="2995690"/>
            <a:ext cx="12409027" cy="5857720"/>
          </a:xfrm>
          <a:prstGeom prst="rect">
            <a:avLst/>
          </a:prstGeom>
        </p:spPr>
      </p:pic>
    </p:spTree>
    <p:extLst>
      <p:ext uri="{BB962C8B-B14F-4D97-AF65-F5344CB8AC3E}">
        <p14:creationId xmlns:p14="http://schemas.microsoft.com/office/powerpoint/2010/main" val="2512620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93D7C-A177-34C3-6D99-8CF1923ADD5B}"/>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774FF2B7-8F32-A6C5-75C0-0F1B913754D1}"/>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Practical Example</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CB0BA8BA-DE36-CF97-B983-E399AF4E697F}"/>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E6677074-7E5F-544A-70E4-1AB4465181BE}"/>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01DAD8A6-18D2-2929-245A-C687C7B4C992}"/>
              </a:ext>
            </a:extLst>
          </p:cNvPr>
          <p:cNvPicPr>
            <a:picLocks noChangeAspect="1"/>
          </p:cNvPicPr>
          <p:nvPr/>
        </p:nvPicPr>
        <p:blipFill>
          <a:blip r:embed="rId5"/>
          <a:stretch>
            <a:fillRect/>
          </a:stretch>
        </p:blipFill>
        <p:spPr>
          <a:xfrm>
            <a:off x="16189476" y="382830"/>
            <a:ext cx="1745822" cy="968236"/>
          </a:xfrm>
          <a:prstGeom prst="rect">
            <a:avLst/>
          </a:prstGeom>
        </p:spPr>
      </p:pic>
      <p:sp>
        <p:nvSpPr>
          <p:cNvPr id="2" name="Freeform 2">
            <a:extLst>
              <a:ext uri="{FF2B5EF4-FFF2-40B4-BE49-F238E27FC236}">
                <a16:creationId xmlns:a16="http://schemas.microsoft.com/office/drawing/2014/main" id="{B1C0B98B-0D38-D8F7-D272-932C5486AE80}"/>
              </a:ext>
            </a:extLst>
          </p:cNvPr>
          <p:cNvSpPr/>
          <p:nvPr/>
        </p:nvSpPr>
        <p:spPr>
          <a:xfrm>
            <a:off x="1349452" y="2779687"/>
            <a:ext cx="4255198" cy="3686291"/>
          </a:xfrm>
          <a:custGeom>
            <a:avLst/>
            <a:gdLst/>
            <a:ahLst/>
            <a:cxnLst/>
            <a:rect l="l" t="t" r="r" b="b"/>
            <a:pathLst>
              <a:path w="6460974" h="5433092">
                <a:moveTo>
                  <a:pt x="0" y="0"/>
                </a:moveTo>
                <a:lnTo>
                  <a:pt x="6460974" y="0"/>
                </a:lnTo>
                <a:lnTo>
                  <a:pt x="6460974" y="5433092"/>
                </a:lnTo>
                <a:lnTo>
                  <a:pt x="0" y="5433092"/>
                </a:lnTo>
                <a:lnTo>
                  <a:pt x="0" y="0"/>
                </a:lnTo>
                <a:close/>
              </a:path>
            </a:pathLst>
          </a:custGeom>
          <a:blipFill>
            <a:blip r:embed="rId6"/>
            <a:stretch>
              <a:fillRect/>
            </a:stretch>
          </a:blipFill>
        </p:spPr>
        <p:txBody>
          <a:bodyPr/>
          <a:lstStyle/>
          <a:p>
            <a:endParaRPr lang="en-IN" dirty="0"/>
          </a:p>
        </p:txBody>
      </p:sp>
      <p:sp>
        <p:nvSpPr>
          <p:cNvPr id="3" name="Freeform 3">
            <a:extLst>
              <a:ext uri="{FF2B5EF4-FFF2-40B4-BE49-F238E27FC236}">
                <a16:creationId xmlns:a16="http://schemas.microsoft.com/office/drawing/2014/main" id="{19B7D0BC-73FC-D5FE-EF32-70803B15C6FB}"/>
              </a:ext>
            </a:extLst>
          </p:cNvPr>
          <p:cNvSpPr/>
          <p:nvPr/>
        </p:nvSpPr>
        <p:spPr>
          <a:xfrm>
            <a:off x="10366812" y="6883416"/>
            <a:ext cx="4208396" cy="2374120"/>
          </a:xfrm>
          <a:custGeom>
            <a:avLst/>
            <a:gdLst/>
            <a:ahLst/>
            <a:cxnLst/>
            <a:rect l="l" t="t" r="r" b="b"/>
            <a:pathLst>
              <a:path w="7569776" h="4145756">
                <a:moveTo>
                  <a:pt x="0" y="0"/>
                </a:moveTo>
                <a:lnTo>
                  <a:pt x="7569776" y="0"/>
                </a:lnTo>
                <a:lnTo>
                  <a:pt x="7569776" y="4145756"/>
                </a:lnTo>
                <a:lnTo>
                  <a:pt x="0" y="4145756"/>
                </a:lnTo>
                <a:lnTo>
                  <a:pt x="0" y="0"/>
                </a:lnTo>
                <a:close/>
              </a:path>
            </a:pathLst>
          </a:custGeom>
          <a:blipFill>
            <a:blip r:embed="rId7"/>
            <a:stretch>
              <a:fillRect r="-3564" b="-23304"/>
            </a:stretch>
          </a:blipFill>
        </p:spPr>
        <p:txBody>
          <a:bodyPr/>
          <a:lstStyle/>
          <a:p>
            <a:endParaRPr lang="en-IN" dirty="0"/>
          </a:p>
        </p:txBody>
      </p:sp>
      <p:sp>
        <p:nvSpPr>
          <p:cNvPr id="4" name="Arrow: Right 3">
            <a:extLst>
              <a:ext uri="{FF2B5EF4-FFF2-40B4-BE49-F238E27FC236}">
                <a16:creationId xmlns:a16="http://schemas.microsoft.com/office/drawing/2014/main" id="{FB41050A-D9B0-EB04-3C41-B14B2BB90AB2}"/>
              </a:ext>
            </a:extLst>
          </p:cNvPr>
          <p:cNvSpPr/>
          <p:nvPr/>
        </p:nvSpPr>
        <p:spPr>
          <a:xfrm>
            <a:off x="5575899" y="3858264"/>
            <a:ext cx="2618051" cy="404451"/>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24AC04D2-E59F-3CD3-D936-075A7B9E8E6A}"/>
              </a:ext>
            </a:extLst>
          </p:cNvPr>
          <p:cNvSpPr txBox="1"/>
          <p:nvPr/>
        </p:nvSpPr>
        <p:spPr>
          <a:xfrm>
            <a:off x="8667931" y="3608453"/>
            <a:ext cx="6989164" cy="1305037"/>
          </a:xfrm>
          <a:prstGeom prst="rect">
            <a:avLst/>
          </a:prstGeom>
          <a:noFill/>
        </p:spPr>
        <p:txBody>
          <a:bodyPr wrap="square" rtlCol="0">
            <a:spAutoFit/>
          </a:bodyPr>
          <a:lstStyle/>
          <a:p>
            <a:pPr>
              <a:lnSpc>
                <a:spcPct val="150000"/>
              </a:lnSpc>
            </a:pPr>
            <a:r>
              <a:rPr lang="en-US" sz="2800" dirty="0">
                <a:latin typeface="Cambria Math" panose="02040503050406030204" pitchFamily="18" charset="0"/>
                <a:ea typeface="Cambria Math" panose="02040503050406030204" pitchFamily="18" charset="0"/>
              </a:rPr>
              <a:t>Variables holding different types of data:</a:t>
            </a:r>
          </a:p>
          <a:p>
            <a:pPr>
              <a:lnSpc>
                <a:spcPct val="150000"/>
              </a:lnSpc>
            </a:pPr>
            <a:r>
              <a:rPr lang="en-US" sz="2800" dirty="0">
                <a:latin typeface="Cambria Math" panose="02040503050406030204" pitchFamily="18" charset="0"/>
                <a:ea typeface="Cambria Math" panose="02040503050406030204" pitchFamily="18" charset="0"/>
              </a:rPr>
              <a:t>Integer, float, string  </a:t>
            </a:r>
            <a:endParaRPr lang="en-IN" sz="2800" dirty="0">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21786A22-1BC1-9D6F-1C53-B8FAC70F9627}"/>
              </a:ext>
            </a:extLst>
          </p:cNvPr>
          <p:cNvSpPr txBox="1"/>
          <p:nvPr/>
        </p:nvSpPr>
        <p:spPr>
          <a:xfrm>
            <a:off x="8634542" y="5138627"/>
            <a:ext cx="6733795" cy="658706"/>
          </a:xfrm>
          <a:prstGeom prst="rect">
            <a:avLst/>
          </a:prstGeom>
          <a:noFill/>
        </p:spPr>
        <p:txBody>
          <a:bodyPr wrap="square" rtlCol="0">
            <a:spAutoFit/>
          </a:bodyPr>
          <a:lstStyle/>
          <a:p>
            <a:pPr>
              <a:lnSpc>
                <a:spcPct val="150000"/>
              </a:lnSpc>
            </a:pPr>
            <a:r>
              <a:rPr lang="en-US" sz="2800" b="1" dirty="0">
                <a:latin typeface="Cambria Math" panose="02040503050406030204" pitchFamily="18" charset="0"/>
                <a:ea typeface="Cambria Math" panose="02040503050406030204" pitchFamily="18" charset="0"/>
              </a:rPr>
              <a:t>type() </a:t>
            </a:r>
            <a:r>
              <a:rPr lang="en-US" sz="2800" dirty="0">
                <a:latin typeface="Cambria Math" panose="02040503050406030204" pitchFamily="18" charset="0"/>
                <a:ea typeface="Cambria Math" panose="02040503050406030204" pitchFamily="18" charset="0"/>
              </a:rPr>
              <a:t>function to display the data type </a:t>
            </a:r>
            <a:endParaRPr lang="en-IN" sz="2800" dirty="0">
              <a:latin typeface="Cambria Math" panose="02040503050406030204" pitchFamily="18" charset="0"/>
              <a:ea typeface="Cambria Math" panose="02040503050406030204" pitchFamily="18" charset="0"/>
            </a:endParaRPr>
          </a:p>
        </p:txBody>
      </p:sp>
      <p:sp>
        <p:nvSpPr>
          <p:cNvPr id="7" name="Arrow: Right 6">
            <a:extLst>
              <a:ext uri="{FF2B5EF4-FFF2-40B4-BE49-F238E27FC236}">
                <a16:creationId xmlns:a16="http://schemas.microsoft.com/office/drawing/2014/main" id="{62164DA5-643E-22A2-21F1-D95136BE7207}"/>
              </a:ext>
            </a:extLst>
          </p:cNvPr>
          <p:cNvSpPr/>
          <p:nvPr/>
        </p:nvSpPr>
        <p:spPr>
          <a:xfrm>
            <a:off x="5604650" y="5223944"/>
            <a:ext cx="1810083" cy="404451"/>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2AFF7142-EC24-5D41-C23F-E2D1EA65BDB2}"/>
              </a:ext>
            </a:extLst>
          </p:cNvPr>
          <p:cNvSpPr txBox="1"/>
          <p:nvPr/>
        </p:nvSpPr>
        <p:spPr>
          <a:xfrm>
            <a:off x="2855458" y="7951707"/>
            <a:ext cx="5863411" cy="658706"/>
          </a:xfrm>
          <a:prstGeom prst="rect">
            <a:avLst/>
          </a:prstGeom>
          <a:noFill/>
        </p:spPr>
        <p:txBody>
          <a:bodyPr wrap="square" rtlCol="0">
            <a:spAutoFit/>
          </a:bodyPr>
          <a:lstStyle>
            <a:defPPr>
              <a:defRPr lang="en-US"/>
            </a:defPPr>
            <a:lvl1pPr>
              <a:defRPr sz="2800" b="1" i="1">
                <a:latin typeface="Avenir Next LT Pro" panose="020B0504020202020204" pitchFamily="34" charset="0"/>
              </a:defRPr>
            </a:lvl1pPr>
          </a:lstStyle>
          <a:p>
            <a:pPr>
              <a:lnSpc>
                <a:spcPct val="150000"/>
              </a:lnSpc>
            </a:pPr>
            <a:r>
              <a:rPr lang="en-US" b="0" i="0" dirty="0">
                <a:latin typeface="Cambria Math" panose="02040503050406030204" pitchFamily="18" charset="0"/>
                <a:ea typeface="Cambria Math" panose="02040503050406030204" pitchFamily="18" charset="0"/>
              </a:rPr>
              <a:t>Output of the print statements</a:t>
            </a:r>
            <a:endParaRPr lang="en-IN" b="0" i="0" dirty="0">
              <a:latin typeface="Cambria Math" panose="02040503050406030204" pitchFamily="18" charset="0"/>
              <a:ea typeface="Cambria Math" panose="02040503050406030204" pitchFamily="18" charset="0"/>
            </a:endParaRPr>
          </a:p>
        </p:txBody>
      </p:sp>
      <p:sp>
        <p:nvSpPr>
          <p:cNvPr id="10" name="Arrow: Right 9">
            <a:extLst>
              <a:ext uri="{FF2B5EF4-FFF2-40B4-BE49-F238E27FC236}">
                <a16:creationId xmlns:a16="http://schemas.microsoft.com/office/drawing/2014/main" id="{237D1B72-E0F5-BBE4-3A02-974434BD22E2}"/>
              </a:ext>
            </a:extLst>
          </p:cNvPr>
          <p:cNvSpPr/>
          <p:nvPr/>
        </p:nvSpPr>
        <p:spPr>
          <a:xfrm flipH="1">
            <a:off x="8429138" y="8070476"/>
            <a:ext cx="1810083" cy="404451"/>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49018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anim calcmode="lin" valueType="num">
                                      <p:cBhvr>
                                        <p:cTn id="28" dur="500" fill="hold"/>
                                        <p:tgtEl>
                                          <p:spTgt spid="5"/>
                                        </p:tgtEl>
                                        <p:attrNameLst>
                                          <p:attrName>ppt_x</p:attrName>
                                        </p:attrNameLst>
                                      </p:cBhvr>
                                      <p:tavLst>
                                        <p:tav tm="0">
                                          <p:val>
                                            <p:strVal val="#ppt_x"/>
                                          </p:val>
                                        </p:tav>
                                        <p:tav tm="100000">
                                          <p:val>
                                            <p:strVal val="#ppt_x"/>
                                          </p:val>
                                        </p:tav>
                                      </p:tavLst>
                                    </p:anim>
                                    <p:anim calcmode="lin" valueType="num">
                                      <p:cBhvr>
                                        <p:cTn id="2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anim calcmode="lin" valueType="num">
                                      <p:cBhvr>
                                        <p:cTn id="35" dur="500" fill="hold"/>
                                        <p:tgtEl>
                                          <p:spTgt spid="9"/>
                                        </p:tgtEl>
                                        <p:attrNameLst>
                                          <p:attrName>ppt_x</p:attrName>
                                        </p:attrNameLst>
                                      </p:cBhvr>
                                      <p:tavLst>
                                        <p:tav tm="0">
                                          <p:val>
                                            <p:strVal val="#ppt_x"/>
                                          </p:val>
                                        </p:tav>
                                        <p:tav tm="100000">
                                          <p:val>
                                            <p:strVal val="#ppt_x"/>
                                          </p:val>
                                        </p:tav>
                                      </p:tavLst>
                                    </p:anim>
                                    <p:anim calcmode="lin" valueType="num">
                                      <p:cBhvr>
                                        <p:cTn id="36" dur="5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anim calcmode="lin" valueType="num">
                                      <p:cBhvr>
                                        <p:cTn id="40" dur="500" fill="hold"/>
                                        <p:tgtEl>
                                          <p:spTgt spid="10"/>
                                        </p:tgtEl>
                                        <p:attrNameLst>
                                          <p:attrName>ppt_x</p:attrName>
                                        </p:attrNameLst>
                                      </p:cBhvr>
                                      <p:tavLst>
                                        <p:tav tm="0">
                                          <p:val>
                                            <p:strVal val="#ppt_x"/>
                                          </p:val>
                                        </p:tav>
                                        <p:tav tm="100000">
                                          <p:val>
                                            <p:strVal val="#ppt_x"/>
                                          </p:val>
                                        </p:tav>
                                      </p:tavLst>
                                    </p:anim>
                                    <p:anim calcmode="lin" valueType="num">
                                      <p:cBhvr>
                                        <p:cTn id="41" dur="5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anim calcmode="lin" valueType="num">
                                      <p:cBhvr>
                                        <p:cTn id="45" dur="500" fill="hold"/>
                                        <p:tgtEl>
                                          <p:spTgt spid="3"/>
                                        </p:tgtEl>
                                        <p:attrNameLst>
                                          <p:attrName>ppt_x</p:attrName>
                                        </p:attrNameLst>
                                      </p:cBhvr>
                                      <p:tavLst>
                                        <p:tav tm="0">
                                          <p:val>
                                            <p:strVal val="#ppt_x"/>
                                          </p:val>
                                        </p:tav>
                                        <p:tav tm="100000">
                                          <p:val>
                                            <p:strVal val="#ppt_x"/>
                                          </p:val>
                                        </p:tav>
                                      </p:tavLst>
                                    </p:anim>
                                    <p:anim calcmode="lin" valueType="num">
                                      <p:cBhvr>
                                        <p:cTn id="4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802DD-E7CD-52FE-2162-A8350E2F3110}"/>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007A554C-8949-3C9E-E588-D71EAC118A00}"/>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Main Activity</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346C79B7-6210-5C84-281E-2D75EF9C074A}"/>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69B21C3E-1F8F-E00C-972B-BC8D3D7CA184}"/>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A6F26F89-ED23-2F23-F836-070731208DA8}"/>
              </a:ext>
            </a:extLst>
          </p:cNvPr>
          <p:cNvPicPr>
            <a:picLocks noChangeAspect="1"/>
          </p:cNvPicPr>
          <p:nvPr/>
        </p:nvPicPr>
        <p:blipFill>
          <a:blip r:embed="rId5"/>
          <a:stretch>
            <a:fillRect/>
          </a:stretch>
        </p:blipFill>
        <p:spPr>
          <a:xfrm>
            <a:off x="16189476" y="382830"/>
            <a:ext cx="1745822" cy="968236"/>
          </a:xfrm>
          <a:prstGeom prst="rect">
            <a:avLst/>
          </a:prstGeom>
        </p:spPr>
      </p:pic>
      <p:sp>
        <p:nvSpPr>
          <p:cNvPr id="2" name="TextBox 1">
            <a:extLst>
              <a:ext uri="{FF2B5EF4-FFF2-40B4-BE49-F238E27FC236}">
                <a16:creationId xmlns:a16="http://schemas.microsoft.com/office/drawing/2014/main" id="{3C4B24FC-3577-8837-1D0B-9A7F4DC8659F}"/>
              </a:ext>
            </a:extLst>
          </p:cNvPr>
          <p:cNvSpPr txBox="1"/>
          <p:nvPr/>
        </p:nvSpPr>
        <p:spPr>
          <a:xfrm>
            <a:off x="1728788" y="2751292"/>
            <a:ext cx="14344650" cy="6832255"/>
          </a:xfrm>
          <a:prstGeom prst="rect">
            <a:avLst/>
          </a:prstGeom>
        </p:spPr>
        <p:txBody>
          <a:bodyPr/>
          <a:lstStyle>
            <a:defPPr>
              <a:defRPr lang="en-US"/>
            </a:defPPr>
            <a:lvl1pPr indent="0">
              <a:lnSpc>
                <a:spcPct val="150000"/>
              </a:lnSpc>
              <a:spcBef>
                <a:spcPct val="20000"/>
              </a:spcBef>
              <a:buFont typeface="Arial" panose="020B0604020202020204" pitchFamily="34" charset="0"/>
              <a:buNone/>
              <a:defRPr sz="2800">
                <a:latin typeface="Avenir Next LT Pro" panose="020B0504020202020204" pitchFamily="34" charset="0"/>
                <a:ea typeface="Arimo" panose="020B0604020202020204" charset="0"/>
                <a:cs typeface="Arimo" panose="020B060402020202020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just"/>
            <a:r>
              <a:rPr lang="en-US" dirty="0">
                <a:latin typeface="Cambria Math" panose="02040503050406030204" pitchFamily="18" charset="0"/>
                <a:ea typeface="Cambria Math" panose="02040503050406030204" pitchFamily="18" charset="0"/>
              </a:rPr>
              <a:t>Let's say you have a 300-watt solar panel that receives an average of 5 hours of  direct sunlight per day. To calculate the daily output in W (watt), we would use the  following </a:t>
            </a:r>
            <a:r>
              <a:rPr lang="en-IN" dirty="0">
                <a:latin typeface="Cambria Math" panose="02040503050406030204" pitchFamily="18" charset="0"/>
                <a:ea typeface="Cambria Math" panose="02040503050406030204" pitchFamily="18" charset="0"/>
              </a:rPr>
              <a:t>formula: </a:t>
            </a:r>
          </a:p>
          <a:p>
            <a:pPr algn="just"/>
            <a:r>
              <a:rPr lang="en-US" b="1" dirty="0">
                <a:solidFill>
                  <a:schemeClr val="tx2">
                    <a:lumMod val="60000"/>
                    <a:lumOff val="40000"/>
                  </a:schemeClr>
                </a:solidFill>
                <a:latin typeface="Cambria Math" panose="02040503050406030204" pitchFamily="18" charset="0"/>
                <a:ea typeface="Cambria Math" panose="02040503050406030204" pitchFamily="18" charset="0"/>
              </a:rPr>
              <a:t>Daily Output (W) = Wattage (W) x Hours of Sunlight x Efficiency</a:t>
            </a:r>
          </a:p>
          <a:p>
            <a:pPr algn="just"/>
            <a:r>
              <a:rPr lang="en-US" dirty="0">
                <a:latin typeface="Cambria Math" panose="02040503050406030204" pitchFamily="18" charset="0"/>
                <a:ea typeface="Cambria Math" panose="02040503050406030204" pitchFamily="18" charset="0"/>
              </a:rPr>
              <a:t>(Where wattage is the watt production capacity of one solar panel).</a:t>
            </a:r>
          </a:p>
          <a:p>
            <a:pPr algn="just"/>
            <a:r>
              <a:rPr lang="en-US" dirty="0">
                <a:latin typeface="Cambria Math" panose="02040503050406030204" pitchFamily="18" charset="0"/>
                <a:ea typeface="Cambria Math" panose="02040503050406030204" pitchFamily="18" charset="0"/>
              </a:rPr>
              <a:t>In this case, it would be:</a:t>
            </a:r>
          </a:p>
          <a:p>
            <a:pPr algn="just"/>
            <a:r>
              <a:rPr lang="en-US" b="1" dirty="0">
                <a:solidFill>
                  <a:schemeClr val="tx2">
                    <a:lumMod val="60000"/>
                    <a:lumOff val="40000"/>
                  </a:schemeClr>
                </a:solidFill>
                <a:latin typeface="Cambria Math" panose="02040503050406030204" pitchFamily="18" charset="0"/>
                <a:ea typeface="Cambria Math" panose="02040503050406030204" pitchFamily="18" charset="0"/>
              </a:rPr>
              <a:t>Daily Output (W) = 300 W x 5 hours x 0.2 (assuming a 20% efficiency) = 300 w</a:t>
            </a:r>
            <a:endParaRPr lang="en-IN" b="1" dirty="0">
              <a:solidFill>
                <a:schemeClr val="tx2">
                  <a:lumMod val="60000"/>
                  <a:lumOff val="40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591861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6C3F47F-0CBD-5D94-0418-35EFE3C5AE42}"/>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E7AD2E79-99AF-678A-C490-CD54715CD40E}"/>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Algorithm</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FA17886F-E688-0BED-164C-53A8330C868F}"/>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sp>
        <p:nvSpPr>
          <p:cNvPr id="53" name="Freeform 35">
            <a:extLst>
              <a:ext uri="{FF2B5EF4-FFF2-40B4-BE49-F238E27FC236}">
                <a16:creationId xmlns:a16="http://schemas.microsoft.com/office/drawing/2014/main" id="{90AB1EE1-0B54-66EE-EB7C-4A04DEE750A2}"/>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pic>
        <p:nvPicPr>
          <p:cNvPr id="81" name="Picture 80" descr="MicrosoftTeams-image 3">
            <a:extLst>
              <a:ext uri="{FF2B5EF4-FFF2-40B4-BE49-F238E27FC236}">
                <a16:creationId xmlns:a16="http://schemas.microsoft.com/office/drawing/2014/main" id="{2D99C64D-6052-59D1-1EB5-EEE828CF092E}"/>
              </a:ext>
            </a:extLst>
          </p:cNvPr>
          <p:cNvPicPr>
            <a:picLocks noChangeAspect="1"/>
          </p:cNvPicPr>
          <p:nvPr/>
        </p:nvPicPr>
        <p:blipFill>
          <a:blip r:embed="rId6"/>
          <a:stretch>
            <a:fillRect/>
          </a:stretch>
        </p:blipFill>
        <p:spPr>
          <a:xfrm>
            <a:off x="16189476" y="382830"/>
            <a:ext cx="1745822" cy="968236"/>
          </a:xfrm>
          <a:prstGeom prst="rect">
            <a:avLst/>
          </a:prstGeom>
        </p:spPr>
      </p:pic>
      <p:sp>
        <p:nvSpPr>
          <p:cNvPr id="3" name="TextBox 2">
            <a:extLst>
              <a:ext uri="{FF2B5EF4-FFF2-40B4-BE49-F238E27FC236}">
                <a16:creationId xmlns:a16="http://schemas.microsoft.com/office/drawing/2014/main" id="{EA2E364A-506C-A31C-81D4-BFC8CA25E7DC}"/>
              </a:ext>
            </a:extLst>
          </p:cNvPr>
          <p:cNvSpPr txBox="1"/>
          <p:nvPr/>
        </p:nvSpPr>
        <p:spPr>
          <a:xfrm>
            <a:off x="1869932" y="2593446"/>
            <a:ext cx="14489256" cy="6259964"/>
          </a:xfrm>
          <a:prstGeom prst="rect">
            <a:avLst/>
          </a:prstGeom>
        </p:spPr>
        <p:txBody>
          <a:bodyPr/>
          <a:lstStyle>
            <a:defPPr>
              <a:defRPr lang="en-US"/>
            </a:defPPr>
            <a:lvl1pPr indent="0">
              <a:lnSpc>
                <a:spcPct val="150000"/>
              </a:lnSpc>
              <a:spcBef>
                <a:spcPct val="20000"/>
              </a:spcBef>
              <a:buFont typeface="Arial" panose="020B0604020202020204" pitchFamily="34" charset="0"/>
              <a:buNone/>
              <a:defRPr sz="2800">
                <a:latin typeface="Avenir Next LT Pro" panose="020B0504020202020204" pitchFamily="34" charset="0"/>
                <a:ea typeface="Arimo" panose="020B0604020202020204" charset="0"/>
                <a:cs typeface="Arimo" panose="020B060402020202020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457200" indent="-457200">
              <a:buFont typeface="Wingdings" panose="05000000000000000000" pitchFamily="2" charset="2"/>
              <a:buChar char="§"/>
            </a:pPr>
            <a:r>
              <a:rPr lang="en-US" dirty="0">
                <a:latin typeface="Cambria Math" panose="02040503050406030204" pitchFamily="18" charset="0"/>
                <a:ea typeface="Cambria Math" panose="02040503050406030204" pitchFamily="18" charset="0"/>
              </a:rPr>
              <a:t>Take user input:</a:t>
            </a:r>
          </a:p>
          <a:p>
            <a:pPr marL="457200" indent="-14288">
              <a:buFont typeface="Courier New" panose="02070309020205020404" pitchFamily="49" charset="0"/>
              <a:buChar char="o"/>
            </a:pPr>
            <a:r>
              <a:rPr lang="en-US" dirty="0">
                <a:latin typeface="Cambria Math" panose="02040503050406030204" pitchFamily="18" charset="0"/>
                <a:ea typeface="Cambria Math" panose="02040503050406030204" pitchFamily="18" charset="0"/>
              </a:rPr>
              <a:t>	How many hours of sunlight do you get each day?</a:t>
            </a:r>
          </a:p>
          <a:p>
            <a:pPr marL="447675" indent="-447675">
              <a:buFont typeface="Wingdings" panose="05000000000000000000" pitchFamily="2" charset="2"/>
              <a:buChar char="§"/>
            </a:pPr>
            <a:r>
              <a:rPr lang="en-US" dirty="0">
                <a:latin typeface="Cambria Math" panose="02040503050406030204" pitchFamily="18" charset="0"/>
                <a:ea typeface="Cambria Math" panose="02040503050406030204" pitchFamily="18" charset="0"/>
              </a:rPr>
              <a:t>Calculate Power Output:</a:t>
            </a:r>
          </a:p>
          <a:p>
            <a:pPr marL="457200" indent="-14288">
              <a:buFont typeface="Courier New" panose="02070309020205020404" pitchFamily="49" charset="0"/>
              <a:buChar char="o"/>
            </a:pPr>
            <a:r>
              <a:rPr lang="en-US" dirty="0">
                <a:latin typeface="Cambria Math" panose="02040503050406030204" pitchFamily="18" charset="0"/>
                <a:ea typeface="Cambria Math" panose="02040503050406030204" pitchFamily="18" charset="0"/>
              </a:rPr>
              <a:t>	Use a formula to calculate the daily wattage based on sun hours and efficiency.</a:t>
            </a:r>
          </a:p>
          <a:p>
            <a:pPr marL="457200" indent="-457200">
              <a:buFont typeface="Wingdings" panose="05000000000000000000" pitchFamily="2" charset="2"/>
              <a:buChar char="§"/>
            </a:pPr>
            <a:r>
              <a:rPr lang="en-US" dirty="0">
                <a:latin typeface="Cambria Math" panose="02040503050406030204" pitchFamily="18" charset="0"/>
                <a:ea typeface="Cambria Math" panose="02040503050406030204" pitchFamily="18" charset="0"/>
              </a:rPr>
              <a:t>Display the Result:</a:t>
            </a:r>
          </a:p>
          <a:p>
            <a:pPr marL="457200" indent="-14288">
              <a:buFont typeface="Courier New" panose="02070309020205020404" pitchFamily="49" charset="0"/>
              <a:buChar char="o"/>
            </a:pPr>
            <a:r>
              <a:rPr lang="en-US" dirty="0">
                <a:latin typeface="Cambria Math" panose="02040503050406030204" pitchFamily="18" charset="0"/>
                <a:ea typeface="Cambria Math" panose="02040503050406030204" pitchFamily="18" charset="0"/>
              </a:rPr>
              <a:t>	Print a message like, "Today, I generated [wattage] watts of power! I’m powering the world, one watt at a time!"</a:t>
            </a:r>
            <a:endParaRPr lang="en-IN"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68067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0198B-787E-E48E-E73B-0F8579CB9670}"/>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E15CD5DD-01D2-966F-3766-3B7E9F307782}"/>
              </a:ext>
            </a:extLst>
          </p:cNvPr>
          <p:cNvSpPr txBox="1"/>
          <p:nvPr/>
        </p:nvSpPr>
        <p:spPr>
          <a:xfrm>
            <a:off x="2701327" y="847899"/>
            <a:ext cx="11970945" cy="1295226"/>
          </a:xfrm>
          <a:prstGeom prst="rect">
            <a:avLst/>
          </a:prstGeom>
        </p:spPr>
        <p:txBody>
          <a:bodyPr lIns="0" tIns="0" rIns="0" bIns="0" rtlCol="0" anchor="t">
            <a:spAutoFit/>
          </a:bodyPr>
          <a:lstStyle/>
          <a:p>
            <a:pPr algn="ctr">
              <a:lnSpc>
                <a:spcPts val="10130"/>
              </a:lnSpc>
            </a:pPr>
            <a:r>
              <a:rPr lang="en-US" sz="8440" dirty="0">
                <a:solidFill>
                  <a:schemeClr val="accent6"/>
                </a:solidFill>
                <a:latin typeface="Anton"/>
                <a:ea typeface="Anton"/>
                <a:cs typeface="Anton"/>
                <a:sym typeface="Anton"/>
              </a:rPr>
              <a:t>Implementation</a:t>
            </a:r>
          </a:p>
        </p:txBody>
      </p:sp>
      <p:sp>
        <p:nvSpPr>
          <p:cNvPr id="52" name="Freeform 52">
            <a:extLst>
              <a:ext uri="{FF2B5EF4-FFF2-40B4-BE49-F238E27FC236}">
                <a16:creationId xmlns:a16="http://schemas.microsoft.com/office/drawing/2014/main" id="{0D3EE041-4C97-5F71-8FFC-5D7A188E22B3}"/>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19268A72-3C55-1099-69BD-E1715CD7292F}"/>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7FC98B68-7F40-E46A-B6CF-B9D5548DD12C}"/>
              </a:ext>
            </a:extLst>
          </p:cNvPr>
          <p:cNvPicPr>
            <a:picLocks noChangeAspect="1"/>
          </p:cNvPicPr>
          <p:nvPr/>
        </p:nvPicPr>
        <p:blipFill>
          <a:blip r:embed="rId5"/>
          <a:stretch>
            <a:fillRect/>
          </a:stretch>
        </p:blipFill>
        <p:spPr>
          <a:xfrm>
            <a:off x="16189476" y="382830"/>
            <a:ext cx="1745822" cy="968236"/>
          </a:xfrm>
          <a:prstGeom prst="rect">
            <a:avLst/>
          </a:prstGeom>
        </p:spPr>
      </p:pic>
      <p:pic>
        <p:nvPicPr>
          <p:cNvPr id="2" name="Picture 1">
            <a:extLst>
              <a:ext uri="{FF2B5EF4-FFF2-40B4-BE49-F238E27FC236}">
                <a16:creationId xmlns:a16="http://schemas.microsoft.com/office/drawing/2014/main" id="{1E0D76DB-ED1B-08D4-C901-11536B5DA841}"/>
              </a:ext>
            </a:extLst>
          </p:cNvPr>
          <p:cNvPicPr>
            <a:picLocks noChangeAspect="1"/>
          </p:cNvPicPr>
          <p:nvPr/>
        </p:nvPicPr>
        <p:blipFill>
          <a:blip r:embed="rId6"/>
          <a:stretch>
            <a:fillRect/>
          </a:stretch>
        </p:blipFill>
        <p:spPr>
          <a:xfrm>
            <a:off x="1730005" y="2253827"/>
            <a:ext cx="14212279" cy="4447009"/>
          </a:xfrm>
          <a:prstGeom prst="rect">
            <a:avLst/>
          </a:prstGeom>
        </p:spPr>
      </p:pic>
      <p:sp>
        <p:nvSpPr>
          <p:cNvPr id="3" name="TextBox 2">
            <a:extLst>
              <a:ext uri="{FF2B5EF4-FFF2-40B4-BE49-F238E27FC236}">
                <a16:creationId xmlns:a16="http://schemas.microsoft.com/office/drawing/2014/main" id="{CF9CDC28-5B88-7E01-ADF3-79AF0134D00E}"/>
              </a:ext>
            </a:extLst>
          </p:cNvPr>
          <p:cNvSpPr txBox="1"/>
          <p:nvPr/>
        </p:nvSpPr>
        <p:spPr>
          <a:xfrm>
            <a:off x="3302978" y="9283898"/>
            <a:ext cx="11682044" cy="400110"/>
          </a:xfrm>
          <a:prstGeom prst="rect">
            <a:avLst/>
          </a:prstGeom>
          <a:noFill/>
        </p:spPr>
        <p:txBody>
          <a:bodyPr wrap="none" rtlCol="0">
            <a:spAutoFit/>
          </a:bodyPr>
          <a:lstStyle/>
          <a:p>
            <a:r>
              <a:rPr lang="en-IN" sz="2000" dirty="0">
                <a:latin typeface="Avenir Next LT Pro" panose="020B0504020202020204" pitchFamily="34" charset="0"/>
                <a:hlinkClick r:id="rId7"/>
              </a:rPr>
              <a:t>https://colab.research.google.com/drive/14kSF__uow49DFbwY0Ng7UPUocxSdu3Sc?usp=sharing</a:t>
            </a:r>
            <a:endParaRPr lang="en-IN" sz="2000" dirty="0">
              <a:latin typeface="Avenir Next LT Pro" panose="020B0504020202020204" pitchFamily="34" charset="0"/>
            </a:endParaRPr>
          </a:p>
        </p:txBody>
      </p:sp>
      <p:sp>
        <p:nvSpPr>
          <p:cNvPr id="4" name="TextBox 3">
            <a:extLst>
              <a:ext uri="{FF2B5EF4-FFF2-40B4-BE49-F238E27FC236}">
                <a16:creationId xmlns:a16="http://schemas.microsoft.com/office/drawing/2014/main" id="{CBF686A0-FC29-F213-64A2-84F7CA5C24D1}"/>
              </a:ext>
            </a:extLst>
          </p:cNvPr>
          <p:cNvSpPr txBox="1"/>
          <p:nvPr/>
        </p:nvSpPr>
        <p:spPr>
          <a:xfrm>
            <a:off x="1993912" y="7185111"/>
            <a:ext cx="1322478" cy="523220"/>
          </a:xfrm>
          <a:prstGeom prst="rect">
            <a:avLst/>
          </a:prstGeom>
          <a:noFill/>
        </p:spPr>
        <p:txBody>
          <a:bodyPr wrap="none" rtlCol="0">
            <a:spAutoFit/>
          </a:bodyPr>
          <a:lstStyle/>
          <a:p>
            <a:r>
              <a:rPr lang="en-US" sz="2800" b="1" dirty="0">
                <a:latin typeface="Avenir Next LT Pro" panose="020B0504020202020204" pitchFamily="34" charset="0"/>
              </a:rPr>
              <a:t>print ( </a:t>
            </a:r>
            <a:endParaRPr lang="en-IN" sz="2800" b="1" dirty="0">
              <a:latin typeface="Avenir Next LT Pro" panose="020B0504020202020204" pitchFamily="34" charset="0"/>
            </a:endParaRPr>
          </a:p>
        </p:txBody>
      </p:sp>
      <p:sp>
        <p:nvSpPr>
          <p:cNvPr id="5" name="TextBox 4">
            <a:extLst>
              <a:ext uri="{FF2B5EF4-FFF2-40B4-BE49-F238E27FC236}">
                <a16:creationId xmlns:a16="http://schemas.microsoft.com/office/drawing/2014/main" id="{18531C7D-CAAD-04F7-54C8-9042C5BA0DDB}"/>
              </a:ext>
            </a:extLst>
          </p:cNvPr>
          <p:cNvSpPr txBox="1"/>
          <p:nvPr/>
        </p:nvSpPr>
        <p:spPr>
          <a:xfrm>
            <a:off x="3107698" y="7185111"/>
            <a:ext cx="6491585" cy="523220"/>
          </a:xfrm>
          <a:prstGeom prst="rect">
            <a:avLst/>
          </a:prstGeom>
          <a:noFill/>
        </p:spPr>
        <p:txBody>
          <a:bodyPr wrap="none" rtlCol="0">
            <a:spAutoFit/>
          </a:bodyPr>
          <a:lstStyle/>
          <a:p>
            <a:r>
              <a:rPr lang="en-US" sz="2800" dirty="0">
                <a:solidFill>
                  <a:schemeClr val="accent6">
                    <a:lumMod val="75000"/>
                  </a:schemeClr>
                </a:solidFill>
                <a:latin typeface="Cambria Math" panose="02040503050406030204" pitchFamily="18" charset="0"/>
                <a:ea typeface="Cambria Math" panose="02040503050406030204" pitchFamily="18" charset="0"/>
              </a:rPr>
              <a:t>“Electricity produced by 1 solar panel= ” </a:t>
            </a:r>
            <a:endParaRPr lang="en-IN" sz="2800" dirty="0">
              <a:solidFill>
                <a:schemeClr val="accent6">
                  <a:lumMod val="75000"/>
                </a:schemeClr>
              </a:solidFill>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463D4874-A068-AA49-F9A8-F513D74620FC}"/>
              </a:ext>
            </a:extLst>
          </p:cNvPr>
          <p:cNvSpPr txBox="1"/>
          <p:nvPr/>
        </p:nvSpPr>
        <p:spPr>
          <a:xfrm>
            <a:off x="9965601" y="7185111"/>
            <a:ext cx="423514" cy="523220"/>
          </a:xfrm>
          <a:prstGeom prst="rect">
            <a:avLst/>
          </a:prstGeom>
          <a:noFill/>
        </p:spPr>
        <p:txBody>
          <a:bodyPr wrap="none" rtlCol="0">
            <a:spAutoFit/>
          </a:bodyPr>
          <a:lstStyle/>
          <a:p>
            <a:r>
              <a:rPr lang="en-US" sz="2800" dirty="0">
                <a:solidFill>
                  <a:srgbClr val="00B050"/>
                </a:solidFill>
                <a:latin typeface="Avenir Next LT Pro" panose="020B0504020202020204" pitchFamily="34" charset="0"/>
              </a:rPr>
              <a:t>+</a:t>
            </a:r>
            <a:endParaRPr lang="en-IN" sz="2800" dirty="0">
              <a:solidFill>
                <a:srgbClr val="00B050"/>
              </a:solidFill>
              <a:latin typeface="Avenir Next LT Pro" panose="020B0504020202020204" pitchFamily="34" charset="0"/>
            </a:endParaRPr>
          </a:p>
        </p:txBody>
      </p:sp>
      <p:sp>
        <p:nvSpPr>
          <p:cNvPr id="7" name="TextBox 6">
            <a:extLst>
              <a:ext uri="{FF2B5EF4-FFF2-40B4-BE49-F238E27FC236}">
                <a16:creationId xmlns:a16="http://schemas.microsoft.com/office/drawing/2014/main" id="{B692E95B-8D73-E5F7-57E3-43C633752737}"/>
              </a:ext>
            </a:extLst>
          </p:cNvPr>
          <p:cNvSpPr txBox="1"/>
          <p:nvPr/>
        </p:nvSpPr>
        <p:spPr>
          <a:xfrm>
            <a:off x="10505851" y="7185111"/>
            <a:ext cx="2072490" cy="523220"/>
          </a:xfrm>
          <a:prstGeom prst="rect">
            <a:avLst/>
          </a:prstGeom>
          <a:noFill/>
        </p:spPr>
        <p:txBody>
          <a:bodyPr wrap="none" rtlCol="0">
            <a:spAutoFit/>
          </a:bodyPr>
          <a:lstStyle/>
          <a:p>
            <a:r>
              <a:rPr lang="en-US" sz="2800" dirty="0">
                <a:solidFill>
                  <a:srgbClr val="00B0F0"/>
                </a:solidFill>
                <a:latin typeface="Cambria Math" panose="02040503050406030204" pitchFamily="18" charset="0"/>
                <a:ea typeface="Cambria Math" panose="02040503050406030204" pitchFamily="18" charset="0"/>
              </a:rPr>
              <a:t>str (power) </a:t>
            </a:r>
            <a:endParaRPr lang="en-IN" sz="2800" dirty="0">
              <a:solidFill>
                <a:srgbClr val="00B0F0"/>
              </a:solidFill>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B564E5FB-70BA-8FB5-65B9-05FF078E9F31}"/>
              </a:ext>
            </a:extLst>
          </p:cNvPr>
          <p:cNvSpPr txBox="1"/>
          <p:nvPr/>
        </p:nvSpPr>
        <p:spPr>
          <a:xfrm>
            <a:off x="12487745" y="7183609"/>
            <a:ext cx="513282" cy="523220"/>
          </a:xfrm>
          <a:prstGeom prst="rect">
            <a:avLst/>
          </a:prstGeom>
          <a:noFill/>
        </p:spPr>
        <p:txBody>
          <a:bodyPr wrap="none" rtlCol="0">
            <a:spAutoFit/>
          </a:bodyPr>
          <a:lstStyle/>
          <a:p>
            <a:r>
              <a:rPr lang="en-US" sz="2800" dirty="0">
                <a:latin typeface="Avenir Next LT Pro" panose="020B0504020202020204" pitchFamily="34" charset="0"/>
              </a:rPr>
              <a:t>+ </a:t>
            </a:r>
            <a:endParaRPr lang="en-IN" sz="2800" dirty="0">
              <a:latin typeface="Avenir Next LT Pro" panose="020B0504020202020204" pitchFamily="34" charset="0"/>
            </a:endParaRPr>
          </a:p>
        </p:txBody>
      </p:sp>
      <p:sp>
        <p:nvSpPr>
          <p:cNvPr id="9" name="TextBox 8">
            <a:extLst>
              <a:ext uri="{FF2B5EF4-FFF2-40B4-BE49-F238E27FC236}">
                <a16:creationId xmlns:a16="http://schemas.microsoft.com/office/drawing/2014/main" id="{32B68ECF-DCF6-89C8-1878-CBF178119C56}"/>
              </a:ext>
            </a:extLst>
          </p:cNvPr>
          <p:cNvSpPr txBox="1"/>
          <p:nvPr/>
        </p:nvSpPr>
        <p:spPr>
          <a:xfrm>
            <a:off x="13025893" y="7199600"/>
            <a:ext cx="784189" cy="523220"/>
          </a:xfrm>
          <a:prstGeom prst="rect">
            <a:avLst/>
          </a:prstGeom>
          <a:noFill/>
        </p:spPr>
        <p:txBody>
          <a:bodyPr wrap="none" rtlCol="0">
            <a:spAutoFit/>
          </a:bodyPr>
          <a:lstStyle/>
          <a:p>
            <a:r>
              <a:rPr lang="en-US" sz="2800" dirty="0">
                <a:solidFill>
                  <a:srgbClr val="FF33CC"/>
                </a:solidFill>
                <a:latin typeface="Cambria Math" panose="02040503050406030204" pitchFamily="18" charset="0"/>
                <a:ea typeface="Cambria Math" panose="02040503050406030204" pitchFamily="18" charset="0"/>
              </a:rPr>
              <a:t>“W”</a:t>
            </a:r>
            <a:endParaRPr lang="en-IN" sz="2800" dirty="0">
              <a:solidFill>
                <a:srgbClr val="FF33CC"/>
              </a:solidFill>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76636628-E05C-998D-B76E-51263089C52F}"/>
              </a:ext>
            </a:extLst>
          </p:cNvPr>
          <p:cNvSpPr txBox="1"/>
          <p:nvPr/>
        </p:nvSpPr>
        <p:spPr>
          <a:xfrm>
            <a:off x="14015104" y="7183609"/>
            <a:ext cx="330540" cy="523220"/>
          </a:xfrm>
          <a:prstGeom prst="rect">
            <a:avLst/>
          </a:prstGeom>
          <a:noFill/>
        </p:spPr>
        <p:txBody>
          <a:bodyPr wrap="none" rtlCol="0">
            <a:spAutoFit/>
          </a:bodyPr>
          <a:lstStyle/>
          <a:p>
            <a:r>
              <a:rPr lang="en-US" sz="2800" b="1" dirty="0">
                <a:latin typeface="Cambria Math" panose="02040503050406030204" pitchFamily="18" charset="0"/>
                <a:ea typeface="Cambria Math" panose="02040503050406030204" pitchFamily="18" charset="0"/>
              </a:rPr>
              <a:t>)</a:t>
            </a:r>
            <a:endParaRPr lang="en-IN" sz="2800" b="1" dirty="0">
              <a:latin typeface="Cambria Math" panose="02040503050406030204" pitchFamily="18" charset="0"/>
              <a:ea typeface="Cambria Math" panose="02040503050406030204" pitchFamily="18" charset="0"/>
            </a:endParaRPr>
          </a:p>
        </p:txBody>
      </p:sp>
      <p:sp>
        <p:nvSpPr>
          <p:cNvPr id="11" name="TextBox 10">
            <a:extLst>
              <a:ext uri="{FF2B5EF4-FFF2-40B4-BE49-F238E27FC236}">
                <a16:creationId xmlns:a16="http://schemas.microsoft.com/office/drawing/2014/main" id="{681EE735-3F2D-8968-7D29-5AC64AD3D755}"/>
              </a:ext>
            </a:extLst>
          </p:cNvPr>
          <p:cNvSpPr txBox="1"/>
          <p:nvPr/>
        </p:nvSpPr>
        <p:spPr>
          <a:xfrm>
            <a:off x="3996087" y="8160371"/>
            <a:ext cx="3419127" cy="769441"/>
          </a:xfrm>
          <a:prstGeom prst="rect">
            <a:avLst/>
          </a:prstGeom>
          <a:noFill/>
        </p:spPr>
        <p:txBody>
          <a:bodyPr wrap="square" rtlCol="0">
            <a:spAutoFit/>
          </a:bodyPr>
          <a:lstStyle/>
          <a:p>
            <a:pPr algn="ctr"/>
            <a:r>
              <a:rPr lang="en-US" sz="2200" dirty="0">
                <a:solidFill>
                  <a:schemeClr val="accent6">
                    <a:lumMod val="75000"/>
                  </a:schemeClr>
                </a:solidFill>
                <a:latin typeface="Cambria Math" panose="02040503050406030204" pitchFamily="18" charset="0"/>
                <a:ea typeface="Cambria Math" panose="02040503050406030204" pitchFamily="18" charset="0"/>
              </a:rPr>
              <a:t>Preceding sentence for the result</a:t>
            </a:r>
            <a:endParaRPr lang="en-IN" sz="2200" dirty="0">
              <a:solidFill>
                <a:schemeClr val="accent6">
                  <a:lumMod val="75000"/>
                </a:schemeClr>
              </a:solidFill>
              <a:latin typeface="Cambria Math" panose="02040503050406030204" pitchFamily="18" charset="0"/>
              <a:ea typeface="Cambria Math" panose="02040503050406030204" pitchFamily="18" charset="0"/>
            </a:endParaRPr>
          </a:p>
        </p:txBody>
      </p:sp>
      <p:cxnSp>
        <p:nvCxnSpPr>
          <p:cNvPr id="13" name="Straight Arrow Connector 12">
            <a:extLst>
              <a:ext uri="{FF2B5EF4-FFF2-40B4-BE49-F238E27FC236}">
                <a16:creationId xmlns:a16="http://schemas.microsoft.com/office/drawing/2014/main" id="{F3272B88-2C77-C796-C375-65AC324BCDAF}"/>
              </a:ext>
            </a:extLst>
          </p:cNvPr>
          <p:cNvCxnSpPr>
            <a:cxnSpLocks/>
          </p:cNvCxnSpPr>
          <p:nvPr/>
        </p:nvCxnSpPr>
        <p:spPr>
          <a:xfrm flipV="1">
            <a:off x="6090018" y="7722820"/>
            <a:ext cx="0" cy="391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482929B6-05C5-8C70-84D0-F172F08854B0}"/>
              </a:ext>
            </a:extLst>
          </p:cNvPr>
          <p:cNvSpPr txBox="1"/>
          <p:nvPr/>
        </p:nvSpPr>
        <p:spPr>
          <a:xfrm>
            <a:off x="7691176" y="8114036"/>
            <a:ext cx="2905648" cy="1107996"/>
          </a:xfrm>
          <a:prstGeom prst="rect">
            <a:avLst/>
          </a:prstGeom>
          <a:noFill/>
        </p:spPr>
        <p:txBody>
          <a:bodyPr wrap="square" rtlCol="0">
            <a:spAutoFit/>
          </a:bodyPr>
          <a:lstStyle/>
          <a:p>
            <a:pPr algn="ctr"/>
            <a:r>
              <a:rPr lang="en-US" sz="2200" dirty="0">
                <a:solidFill>
                  <a:srgbClr val="00B050"/>
                </a:solidFill>
                <a:latin typeface="Cambria Math" panose="02040503050406030204" pitchFamily="18" charset="0"/>
                <a:ea typeface="Cambria Math" panose="02040503050406030204" pitchFamily="18" charset="0"/>
              </a:rPr>
              <a:t>Used for concatenating 2 strings</a:t>
            </a:r>
            <a:endParaRPr lang="en-IN" sz="2200" dirty="0">
              <a:solidFill>
                <a:srgbClr val="00B050"/>
              </a:solidFill>
              <a:latin typeface="Cambria Math" panose="02040503050406030204" pitchFamily="18" charset="0"/>
              <a:ea typeface="Cambria Math" panose="02040503050406030204" pitchFamily="18" charset="0"/>
            </a:endParaRPr>
          </a:p>
        </p:txBody>
      </p:sp>
      <p:cxnSp>
        <p:nvCxnSpPr>
          <p:cNvPr id="18" name="Connector: Elbow 17">
            <a:extLst>
              <a:ext uri="{FF2B5EF4-FFF2-40B4-BE49-F238E27FC236}">
                <a16:creationId xmlns:a16="http://schemas.microsoft.com/office/drawing/2014/main" id="{48BFEAD9-865F-97F8-7660-3FBDF3D266FB}"/>
              </a:ext>
            </a:extLst>
          </p:cNvPr>
          <p:cNvCxnSpPr>
            <a:stCxn id="14" idx="0"/>
            <a:endCxn id="6" idx="2"/>
          </p:cNvCxnSpPr>
          <p:nvPr/>
        </p:nvCxnSpPr>
        <p:spPr>
          <a:xfrm rot="5400000" flipH="1" flipV="1">
            <a:off x="9457827" y="7394505"/>
            <a:ext cx="405705" cy="1033358"/>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21" name="TextBox 20">
            <a:extLst>
              <a:ext uri="{FF2B5EF4-FFF2-40B4-BE49-F238E27FC236}">
                <a16:creationId xmlns:a16="http://schemas.microsoft.com/office/drawing/2014/main" id="{24DA5ED5-A6E6-EF9E-6BE8-E3D2AC929585}"/>
              </a:ext>
            </a:extLst>
          </p:cNvPr>
          <p:cNvSpPr txBox="1"/>
          <p:nvPr/>
        </p:nvSpPr>
        <p:spPr>
          <a:xfrm>
            <a:off x="11124119" y="8354617"/>
            <a:ext cx="2905648" cy="430887"/>
          </a:xfrm>
          <a:prstGeom prst="rect">
            <a:avLst/>
          </a:prstGeom>
          <a:noFill/>
        </p:spPr>
        <p:txBody>
          <a:bodyPr wrap="square" rtlCol="0">
            <a:spAutoFit/>
          </a:bodyPr>
          <a:lstStyle/>
          <a:p>
            <a:pPr algn="ctr"/>
            <a:r>
              <a:rPr lang="en-US" sz="2200" dirty="0">
                <a:solidFill>
                  <a:srgbClr val="00B0F0"/>
                </a:solidFill>
                <a:latin typeface="Cambria Math" panose="02040503050406030204" pitchFamily="18" charset="0"/>
                <a:ea typeface="Cambria Math" panose="02040503050406030204" pitchFamily="18" charset="0"/>
              </a:rPr>
              <a:t>Type conversion</a:t>
            </a:r>
            <a:endParaRPr lang="en-IN" sz="2200" dirty="0">
              <a:solidFill>
                <a:srgbClr val="00B0F0"/>
              </a:solidFill>
              <a:latin typeface="Cambria Math" panose="02040503050406030204" pitchFamily="18" charset="0"/>
              <a:ea typeface="Cambria Math" panose="02040503050406030204" pitchFamily="18" charset="0"/>
            </a:endParaRPr>
          </a:p>
        </p:txBody>
      </p:sp>
      <p:cxnSp>
        <p:nvCxnSpPr>
          <p:cNvPr id="23" name="Connector: Elbow 22">
            <a:extLst>
              <a:ext uri="{FF2B5EF4-FFF2-40B4-BE49-F238E27FC236}">
                <a16:creationId xmlns:a16="http://schemas.microsoft.com/office/drawing/2014/main" id="{731A0406-043A-B31F-DD55-D6E692DD3926}"/>
              </a:ext>
            </a:extLst>
          </p:cNvPr>
          <p:cNvCxnSpPr>
            <a:cxnSpLocks/>
            <a:stCxn id="21" idx="0"/>
            <a:endCxn id="7" idx="2"/>
          </p:cNvCxnSpPr>
          <p:nvPr/>
        </p:nvCxnSpPr>
        <p:spPr>
          <a:xfrm rot="16200000" flipV="1">
            <a:off x="11736377" y="7514050"/>
            <a:ext cx="646286" cy="103484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2D1102D-3FD3-6D8D-AAC9-555F63F4EBAC}"/>
              </a:ext>
            </a:extLst>
          </p:cNvPr>
          <p:cNvSpPr txBox="1"/>
          <p:nvPr/>
        </p:nvSpPr>
        <p:spPr>
          <a:xfrm>
            <a:off x="13908636" y="8308114"/>
            <a:ext cx="1804597" cy="430887"/>
          </a:xfrm>
          <a:prstGeom prst="rect">
            <a:avLst/>
          </a:prstGeom>
          <a:noFill/>
        </p:spPr>
        <p:txBody>
          <a:bodyPr wrap="none" rtlCol="0">
            <a:spAutoFit/>
          </a:bodyPr>
          <a:lstStyle>
            <a:defPPr>
              <a:defRPr lang="en-US"/>
            </a:defPPr>
            <a:lvl1pPr>
              <a:defRPr sz="2800">
                <a:solidFill>
                  <a:srgbClr val="FF33CC"/>
                </a:solidFill>
                <a:latin typeface="Avenir Next LT Pro" panose="020B0504020202020204" pitchFamily="34" charset="0"/>
              </a:defRPr>
            </a:lvl1pPr>
          </a:lstStyle>
          <a:p>
            <a:r>
              <a:rPr lang="en-US" sz="2200" dirty="0">
                <a:latin typeface="Cambria Math" panose="02040503050406030204" pitchFamily="18" charset="0"/>
                <a:ea typeface="Cambria Math" panose="02040503050406030204" pitchFamily="18" charset="0"/>
              </a:rPr>
              <a:t>Print the unit</a:t>
            </a:r>
            <a:endParaRPr lang="en-IN" sz="2200" dirty="0">
              <a:latin typeface="Cambria Math" panose="02040503050406030204" pitchFamily="18" charset="0"/>
              <a:ea typeface="Cambria Math" panose="02040503050406030204" pitchFamily="18" charset="0"/>
            </a:endParaRPr>
          </a:p>
        </p:txBody>
      </p:sp>
      <p:cxnSp>
        <p:nvCxnSpPr>
          <p:cNvPr id="28" name="Connector: Elbow 27">
            <a:extLst>
              <a:ext uri="{FF2B5EF4-FFF2-40B4-BE49-F238E27FC236}">
                <a16:creationId xmlns:a16="http://schemas.microsoft.com/office/drawing/2014/main" id="{4E687D38-2248-BFFF-67D4-7E6D48208022}"/>
              </a:ext>
            </a:extLst>
          </p:cNvPr>
          <p:cNvCxnSpPr>
            <a:cxnSpLocks/>
          </p:cNvCxnSpPr>
          <p:nvPr/>
        </p:nvCxnSpPr>
        <p:spPr>
          <a:xfrm rot="16200000" flipV="1">
            <a:off x="13674965" y="7466796"/>
            <a:ext cx="646286" cy="103484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05089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anim calcmode="lin" valueType="num">
                                      <p:cBhvr>
                                        <p:cTn id="32" dur="500" fill="hold"/>
                                        <p:tgtEl>
                                          <p:spTgt spid="13"/>
                                        </p:tgtEl>
                                        <p:attrNameLst>
                                          <p:attrName>ppt_x</p:attrName>
                                        </p:attrNameLst>
                                      </p:cBhvr>
                                      <p:tavLst>
                                        <p:tav tm="0">
                                          <p:val>
                                            <p:strVal val="#ppt_x"/>
                                          </p:val>
                                        </p:tav>
                                        <p:tav tm="100000">
                                          <p:val>
                                            <p:strVal val="#ppt_x"/>
                                          </p:val>
                                        </p:tav>
                                      </p:tavLst>
                                    </p:anim>
                                    <p:anim calcmode="lin" valueType="num">
                                      <p:cBhvr>
                                        <p:cTn id="33" dur="5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anim calcmode="lin" valueType="num">
                                      <p:cBhvr>
                                        <p:cTn id="44" dur="500" fill="hold"/>
                                        <p:tgtEl>
                                          <p:spTgt spid="6"/>
                                        </p:tgtEl>
                                        <p:attrNameLst>
                                          <p:attrName>ppt_x</p:attrName>
                                        </p:attrNameLst>
                                      </p:cBhvr>
                                      <p:tavLst>
                                        <p:tav tm="0">
                                          <p:val>
                                            <p:strVal val="#ppt_x"/>
                                          </p:val>
                                        </p:tav>
                                        <p:tav tm="100000">
                                          <p:val>
                                            <p:strVal val="#ppt_x"/>
                                          </p:val>
                                        </p:tav>
                                      </p:tavLst>
                                    </p:anim>
                                    <p:anim calcmode="lin" valueType="num">
                                      <p:cBhvr>
                                        <p:cTn id="45" dur="5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anim calcmode="lin" valueType="num">
                                      <p:cBhvr>
                                        <p:cTn id="49" dur="500" fill="hold"/>
                                        <p:tgtEl>
                                          <p:spTgt spid="18"/>
                                        </p:tgtEl>
                                        <p:attrNameLst>
                                          <p:attrName>ppt_x</p:attrName>
                                        </p:attrNameLst>
                                      </p:cBhvr>
                                      <p:tavLst>
                                        <p:tav tm="0">
                                          <p:val>
                                            <p:strVal val="#ppt_x"/>
                                          </p:val>
                                        </p:tav>
                                        <p:tav tm="100000">
                                          <p:val>
                                            <p:strVal val="#ppt_x"/>
                                          </p:val>
                                        </p:tav>
                                      </p:tavLst>
                                    </p:anim>
                                    <p:anim calcmode="lin" valueType="num">
                                      <p:cBhvr>
                                        <p:cTn id="50" dur="500" fill="hold"/>
                                        <p:tgtEl>
                                          <p:spTgt spid="1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anim calcmode="lin" valueType="num">
                                      <p:cBhvr>
                                        <p:cTn id="54" dur="500" fill="hold"/>
                                        <p:tgtEl>
                                          <p:spTgt spid="14"/>
                                        </p:tgtEl>
                                        <p:attrNameLst>
                                          <p:attrName>ppt_x</p:attrName>
                                        </p:attrNameLst>
                                      </p:cBhvr>
                                      <p:tavLst>
                                        <p:tav tm="0">
                                          <p:val>
                                            <p:strVal val="#ppt_x"/>
                                          </p:val>
                                        </p:tav>
                                        <p:tav tm="100000">
                                          <p:val>
                                            <p:strVal val="#ppt_x"/>
                                          </p:val>
                                        </p:tav>
                                      </p:tavLst>
                                    </p:anim>
                                    <p:anim calcmode="lin" valueType="num">
                                      <p:cBhvr>
                                        <p:cTn id="55"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strVal val="#ppt_x"/>
                                          </p:val>
                                        </p:tav>
                                        <p:tav tm="100000">
                                          <p:val>
                                            <p:strVal val="#ppt_x"/>
                                          </p:val>
                                        </p:tav>
                                      </p:tavLst>
                                    </p:anim>
                                    <p:anim calcmode="lin" valueType="num">
                                      <p:cBhvr>
                                        <p:cTn id="67" dur="500" fill="hold"/>
                                        <p:tgtEl>
                                          <p:spTgt spid="2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anim calcmode="lin" valueType="num">
                                      <p:cBhvr>
                                        <p:cTn id="78" dur="500" fill="hold"/>
                                        <p:tgtEl>
                                          <p:spTgt spid="8"/>
                                        </p:tgtEl>
                                        <p:attrNameLst>
                                          <p:attrName>ppt_x</p:attrName>
                                        </p:attrNameLst>
                                      </p:cBhvr>
                                      <p:tavLst>
                                        <p:tav tm="0">
                                          <p:val>
                                            <p:strVal val="#ppt_x"/>
                                          </p:val>
                                        </p:tav>
                                        <p:tav tm="100000">
                                          <p:val>
                                            <p:strVal val="#ppt_x"/>
                                          </p:val>
                                        </p:tav>
                                      </p:tavLst>
                                    </p:anim>
                                    <p:anim calcmode="lin" valueType="num">
                                      <p:cBhvr>
                                        <p:cTn id="79" dur="500" fill="hold"/>
                                        <p:tgtEl>
                                          <p:spTgt spid="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anim calcmode="lin" valueType="num">
                                      <p:cBhvr>
                                        <p:cTn id="83" dur="500" fill="hold"/>
                                        <p:tgtEl>
                                          <p:spTgt spid="9"/>
                                        </p:tgtEl>
                                        <p:attrNameLst>
                                          <p:attrName>ppt_x</p:attrName>
                                        </p:attrNameLst>
                                      </p:cBhvr>
                                      <p:tavLst>
                                        <p:tav tm="0">
                                          <p:val>
                                            <p:strVal val="#ppt_x"/>
                                          </p:val>
                                        </p:tav>
                                        <p:tav tm="100000">
                                          <p:val>
                                            <p:strVal val="#ppt_x"/>
                                          </p:val>
                                        </p:tav>
                                      </p:tavLst>
                                    </p:anim>
                                    <p:anim calcmode="lin" valueType="num">
                                      <p:cBhvr>
                                        <p:cTn id="84" dur="500" fill="hold"/>
                                        <p:tgtEl>
                                          <p:spTgt spid="9"/>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anim calcmode="lin" valueType="num">
                                      <p:cBhvr>
                                        <p:cTn id="88" dur="500" fill="hold"/>
                                        <p:tgtEl>
                                          <p:spTgt spid="28"/>
                                        </p:tgtEl>
                                        <p:attrNameLst>
                                          <p:attrName>ppt_x</p:attrName>
                                        </p:attrNameLst>
                                      </p:cBhvr>
                                      <p:tavLst>
                                        <p:tav tm="0">
                                          <p:val>
                                            <p:strVal val="#ppt_x"/>
                                          </p:val>
                                        </p:tav>
                                        <p:tav tm="100000">
                                          <p:val>
                                            <p:strVal val="#ppt_x"/>
                                          </p:val>
                                        </p:tav>
                                      </p:tavLst>
                                    </p:anim>
                                    <p:anim calcmode="lin" valueType="num">
                                      <p:cBhvr>
                                        <p:cTn id="89" dur="500" fill="hold"/>
                                        <p:tgtEl>
                                          <p:spTgt spid="2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anim calcmode="lin" valueType="num">
                                      <p:cBhvr>
                                        <p:cTn id="93" dur="500" fill="hold"/>
                                        <p:tgtEl>
                                          <p:spTgt spid="27"/>
                                        </p:tgtEl>
                                        <p:attrNameLst>
                                          <p:attrName>ppt_x</p:attrName>
                                        </p:attrNameLst>
                                      </p:cBhvr>
                                      <p:tavLst>
                                        <p:tav tm="0">
                                          <p:val>
                                            <p:strVal val="#ppt_x"/>
                                          </p:val>
                                        </p:tav>
                                        <p:tav tm="100000">
                                          <p:val>
                                            <p:strVal val="#ppt_x"/>
                                          </p:val>
                                        </p:tav>
                                      </p:tavLst>
                                    </p:anim>
                                    <p:anim calcmode="lin" valueType="num">
                                      <p:cBhvr>
                                        <p:cTn id="94"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4" grpId="0"/>
      <p:bldP spid="21"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09E85-4727-CAB5-1B02-1CAC222C84C6}"/>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42F38666-EA00-EBBE-AA96-830A68990135}"/>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Additional Activity- 01</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CFF7C054-BD50-C9E4-A746-EC3E0A5C0E84}"/>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CD0C62EA-5B1C-E27F-577D-55EE9B2E19BC}"/>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B8E58920-7E25-91BE-3E8E-0F3854D52766}"/>
              </a:ext>
            </a:extLst>
          </p:cNvPr>
          <p:cNvPicPr>
            <a:picLocks noChangeAspect="1"/>
          </p:cNvPicPr>
          <p:nvPr/>
        </p:nvPicPr>
        <p:blipFill>
          <a:blip r:embed="rId5"/>
          <a:stretch>
            <a:fillRect/>
          </a:stretch>
        </p:blipFill>
        <p:spPr>
          <a:xfrm>
            <a:off x="16189476" y="382830"/>
            <a:ext cx="1745822" cy="968236"/>
          </a:xfrm>
          <a:prstGeom prst="rect">
            <a:avLst/>
          </a:prstGeom>
        </p:spPr>
      </p:pic>
      <p:pic>
        <p:nvPicPr>
          <p:cNvPr id="2" name="Picture 1">
            <a:extLst>
              <a:ext uri="{FF2B5EF4-FFF2-40B4-BE49-F238E27FC236}">
                <a16:creationId xmlns:a16="http://schemas.microsoft.com/office/drawing/2014/main" id="{760412B3-B6D9-A5E9-A36B-18BB18D345F8}"/>
              </a:ext>
            </a:extLst>
          </p:cNvPr>
          <p:cNvPicPr>
            <a:picLocks noChangeAspect="1"/>
          </p:cNvPicPr>
          <p:nvPr/>
        </p:nvPicPr>
        <p:blipFill>
          <a:blip r:embed="rId6"/>
          <a:stretch>
            <a:fillRect/>
          </a:stretch>
        </p:blipFill>
        <p:spPr>
          <a:xfrm>
            <a:off x="2828208" y="3151754"/>
            <a:ext cx="12694962" cy="3983491"/>
          </a:xfrm>
          <a:prstGeom prst="rect">
            <a:avLst/>
          </a:prstGeom>
        </p:spPr>
      </p:pic>
      <p:sp>
        <p:nvSpPr>
          <p:cNvPr id="3" name="TextBox 2">
            <a:extLst>
              <a:ext uri="{FF2B5EF4-FFF2-40B4-BE49-F238E27FC236}">
                <a16:creationId xmlns:a16="http://schemas.microsoft.com/office/drawing/2014/main" id="{B729C57B-07AF-A28F-6955-06A62E3D13C3}"/>
              </a:ext>
            </a:extLst>
          </p:cNvPr>
          <p:cNvSpPr txBox="1"/>
          <p:nvPr/>
        </p:nvSpPr>
        <p:spPr>
          <a:xfrm>
            <a:off x="3302978" y="8472921"/>
            <a:ext cx="11682044" cy="400110"/>
          </a:xfrm>
          <a:prstGeom prst="rect">
            <a:avLst/>
          </a:prstGeom>
          <a:noFill/>
        </p:spPr>
        <p:txBody>
          <a:bodyPr wrap="none" rtlCol="0">
            <a:spAutoFit/>
          </a:bodyPr>
          <a:lstStyle/>
          <a:p>
            <a:r>
              <a:rPr lang="en-IN" sz="2000" dirty="0">
                <a:latin typeface="Avenir Next LT Pro" panose="020B0504020202020204" pitchFamily="34" charset="0"/>
                <a:hlinkClick r:id="rId7"/>
              </a:rPr>
              <a:t>https://colab.research.google.com/drive/14kSF__uow49DFbwY0Ng7UPUocxSdu3Sc?usp=sharing</a:t>
            </a:r>
            <a:endParaRPr lang="en-IN" sz="2000" dirty="0">
              <a:latin typeface="Avenir Next LT Pro" panose="020B0504020202020204" pitchFamily="34" charset="0"/>
            </a:endParaRPr>
          </a:p>
        </p:txBody>
      </p:sp>
    </p:spTree>
    <p:extLst>
      <p:ext uri="{BB962C8B-B14F-4D97-AF65-F5344CB8AC3E}">
        <p14:creationId xmlns:p14="http://schemas.microsoft.com/office/powerpoint/2010/main" val="4135835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8240B-66A0-9AFD-227E-20457B26A5DF}"/>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86D5CD05-0705-3CCE-7DBC-526A62F90540}"/>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Additional Activity- 02</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64650A2B-48E6-11DF-B051-C89B961D2C1A}"/>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AF971C00-51CF-7445-C658-660435676FE7}"/>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2C41D05A-D5CD-8AA4-5E3D-3EFD1DC4C23B}"/>
              </a:ext>
            </a:extLst>
          </p:cNvPr>
          <p:cNvPicPr>
            <a:picLocks noChangeAspect="1"/>
          </p:cNvPicPr>
          <p:nvPr/>
        </p:nvPicPr>
        <p:blipFill>
          <a:blip r:embed="rId5"/>
          <a:stretch>
            <a:fillRect/>
          </a:stretch>
        </p:blipFill>
        <p:spPr>
          <a:xfrm>
            <a:off x="16189476" y="382830"/>
            <a:ext cx="1745822" cy="968236"/>
          </a:xfrm>
          <a:prstGeom prst="rect">
            <a:avLst/>
          </a:prstGeom>
        </p:spPr>
      </p:pic>
      <p:pic>
        <p:nvPicPr>
          <p:cNvPr id="3" name="Picture 2">
            <a:extLst>
              <a:ext uri="{FF2B5EF4-FFF2-40B4-BE49-F238E27FC236}">
                <a16:creationId xmlns:a16="http://schemas.microsoft.com/office/drawing/2014/main" id="{1238F468-2DE5-A347-D730-DE11897CF736}"/>
              </a:ext>
            </a:extLst>
          </p:cNvPr>
          <p:cNvPicPr>
            <a:picLocks noChangeAspect="1"/>
          </p:cNvPicPr>
          <p:nvPr/>
        </p:nvPicPr>
        <p:blipFill>
          <a:blip r:embed="rId6"/>
          <a:stretch>
            <a:fillRect/>
          </a:stretch>
        </p:blipFill>
        <p:spPr>
          <a:xfrm>
            <a:off x="3108758" y="4553693"/>
            <a:ext cx="12217563" cy="3979964"/>
          </a:xfrm>
          <a:prstGeom prst="rect">
            <a:avLst/>
          </a:prstGeom>
        </p:spPr>
      </p:pic>
      <p:sp>
        <p:nvSpPr>
          <p:cNvPr id="4" name="TextBox 3">
            <a:extLst>
              <a:ext uri="{FF2B5EF4-FFF2-40B4-BE49-F238E27FC236}">
                <a16:creationId xmlns:a16="http://schemas.microsoft.com/office/drawing/2014/main" id="{728F0F35-81AA-E63D-2C27-1C306CD9F20A}"/>
              </a:ext>
            </a:extLst>
          </p:cNvPr>
          <p:cNvSpPr txBox="1"/>
          <p:nvPr/>
        </p:nvSpPr>
        <p:spPr>
          <a:xfrm>
            <a:off x="2195199" y="3347709"/>
            <a:ext cx="14101761" cy="665888"/>
          </a:xfrm>
          <a:prstGeom prst="rect">
            <a:avLst/>
          </a:prstGeom>
          <a:noFill/>
        </p:spPr>
        <p:txBody>
          <a:bodyPr wrap="square">
            <a:spAutoFit/>
          </a:bodyPr>
          <a:lstStyle/>
          <a:p>
            <a:pPr algn="ctr">
              <a:lnSpc>
                <a:spcPct val="150000"/>
              </a:lnSpc>
            </a:pPr>
            <a:r>
              <a:rPr lang="en-US" sz="2800" dirty="0">
                <a:latin typeface="Cambria Math" panose="02040503050406030204" pitchFamily="18" charset="0"/>
                <a:ea typeface="Cambria Math" panose="02040503050406030204" pitchFamily="18" charset="0"/>
              </a:rPr>
              <a:t>If 10 such solar panels were deployed, how much power would be produced?</a:t>
            </a:r>
            <a:endParaRPr lang="en-IN" sz="2800" dirty="0">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325B097C-3CBA-E971-B317-B883F319E629}"/>
              </a:ext>
            </a:extLst>
          </p:cNvPr>
          <p:cNvSpPr txBox="1"/>
          <p:nvPr/>
        </p:nvSpPr>
        <p:spPr>
          <a:xfrm>
            <a:off x="3302977" y="8873698"/>
            <a:ext cx="11682044" cy="400110"/>
          </a:xfrm>
          <a:prstGeom prst="rect">
            <a:avLst/>
          </a:prstGeom>
          <a:noFill/>
        </p:spPr>
        <p:txBody>
          <a:bodyPr wrap="none" rtlCol="0">
            <a:spAutoFit/>
          </a:bodyPr>
          <a:lstStyle/>
          <a:p>
            <a:r>
              <a:rPr lang="en-IN" sz="2000" dirty="0">
                <a:latin typeface="Avenir Next LT Pro" panose="020B0504020202020204" pitchFamily="34" charset="0"/>
                <a:hlinkClick r:id="rId7"/>
              </a:rPr>
              <a:t>https://colab.research.google.com/drive/14kSF__uow49DFbwY0Ng7UPUocxSdu3Sc?usp=sharing</a:t>
            </a:r>
            <a:endParaRPr lang="en-IN" sz="2000" dirty="0">
              <a:latin typeface="Avenir Next LT Pro" panose="020B0504020202020204" pitchFamily="34" charset="0"/>
            </a:endParaRPr>
          </a:p>
        </p:txBody>
      </p:sp>
    </p:spTree>
    <p:extLst>
      <p:ext uri="{BB962C8B-B14F-4D97-AF65-F5344CB8AC3E}">
        <p14:creationId xmlns:p14="http://schemas.microsoft.com/office/powerpoint/2010/main" val="1228355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49D0D6-358F-6F0A-1722-A5F84A3A9629}"/>
              </a:ext>
            </a:extLst>
          </p:cNvPr>
          <p:cNvPicPr>
            <a:picLocks noChangeAspect="1"/>
          </p:cNvPicPr>
          <p:nvPr/>
        </p:nvPicPr>
        <p:blipFill>
          <a:blip r:embed="rId3"/>
          <a:stretch>
            <a:fillRect/>
          </a:stretch>
        </p:blipFill>
        <p:spPr>
          <a:xfrm>
            <a:off x="6587732" y="7160109"/>
            <a:ext cx="10850439" cy="2278444"/>
          </a:xfrm>
          <a:prstGeom prst="rect">
            <a:avLst/>
          </a:prstGeom>
        </p:spPr>
      </p:pic>
      <p:sp>
        <p:nvSpPr>
          <p:cNvPr id="38" name="TextBox 38"/>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a:solidFill>
                  <a:srgbClr val="262A41"/>
                </a:solidFill>
                <a:latin typeface="Anton"/>
                <a:ea typeface="Anton"/>
                <a:cs typeface="Anton"/>
                <a:sym typeface="Anton"/>
              </a:rPr>
              <a:t>QUIZ</a:t>
            </a:r>
            <a:endParaRPr lang="en-US" sz="8440">
              <a:solidFill>
                <a:schemeClr val="accent6"/>
              </a:solidFill>
              <a:latin typeface="Anton"/>
              <a:ea typeface="Anton"/>
              <a:cs typeface="Anton"/>
              <a:sym typeface="Anton"/>
            </a:endParaRPr>
          </a:p>
        </p:txBody>
      </p:sp>
      <p:sp>
        <p:nvSpPr>
          <p:cNvPr id="52" name="Freeform 52"/>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sp>
        <p:nvSpPr>
          <p:cNvPr id="53" name="Freeform 35"/>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pic>
        <p:nvPicPr>
          <p:cNvPr id="81" name="Picture 80" descr="MicrosoftTeams-image 3"/>
          <p:cNvPicPr>
            <a:picLocks noChangeAspect="1"/>
          </p:cNvPicPr>
          <p:nvPr/>
        </p:nvPicPr>
        <p:blipFill>
          <a:blip r:embed="rId6"/>
          <a:stretch>
            <a:fillRect/>
          </a:stretch>
        </p:blipFill>
        <p:spPr>
          <a:xfrm>
            <a:off x="16189476" y="382830"/>
            <a:ext cx="1745822" cy="968236"/>
          </a:xfrm>
          <a:prstGeom prst="rect">
            <a:avLst/>
          </a:prstGeom>
        </p:spPr>
      </p:pic>
      <p:pic>
        <p:nvPicPr>
          <p:cNvPr id="6" name="Picture 5">
            <a:extLst>
              <a:ext uri="{FF2B5EF4-FFF2-40B4-BE49-F238E27FC236}">
                <a16:creationId xmlns:a16="http://schemas.microsoft.com/office/drawing/2014/main" id="{3344BA9F-3CF8-DC78-E2C0-29F531063C77}"/>
              </a:ext>
            </a:extLst>
          </p:cNvPr>
          <p:cNvPicPr>
            <a:picLocks noChangeAspect="1"/>
          </p:cNvPicPr>
          <p:nvPr/>
        </p:nvPicPr>
        <p:blipFill>
          <a:blip r:embed="rId7"/>
          <a:stretch>
            <a:fillRect/>
          </a:stretch>
        </p:blipFill>
        <p:spPr>
          <a:xfrm>
            <a:off x="3718779" y="4604362"/>
            <a:ext cx="10850439" cy="2475540"/>
          </a:xfrm>
          <a:prstGeom prst="rect">
            <a:avLst/>
          </a:prstGeom>
        </p:spPr>
      </p:pic>
      <p:pic>
        <p:nvPicPr>
          <p:cNvPr id="10" name="Picture 9">
            <a:extLst>
              <a:ext uri="{FF2B5EF4-FFF2-40B4-BE49-F238E27FC236}">
                <a16:creationId xmlns:a16="http://schemas.microsoft.com/office/drawing/2014/main" id="{80A7747E-D752-0C81-182F-E9252CE2474A}"/>
              </a:ext>
            </a:extLst>
          </p:cNvPr>
          <p:cNvPicPr>
            <a:picLocks noChangeAspect="1"/>
          </p:cNvPicPr>
          <p:nvPr/>
        </p:nvPicPr>
        <p:blipFill>
          <a:blip r:embed="rId8"/>
          <a:stretch>
            <a:fillRect/>
          </a:stretch>
        </p:blipFill>
        <p:spPr>
          <a:xfrm>
            <a:off x="1230189" y="2319827"/>
            <a:ext cx="10850438" cy="228453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28700" y="2718171"/>
            <a:ext cx="2014107" cy="201410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5EA"/>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1028700" y="5019874"/>
            <a:ext cx="2014107" cy="201410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7843"/>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11" name="Group 11"/>
          <p:cNvGrpSpPr/>
          <p:nvPr/>
        </p:nvGrpSpPr>
        <p:grpSpPr>
          <a:xfrm>
            <a:off x="1028700" y="7500706"/>
            <a:ext cx="2014107" cy="20141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2A41"/>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14" name="Group 14"/>
          <p:cNvGrpSpPr/>
          <p:nvPr/>
        </p:nvGrpSpPr>
        <p:grpSpPr>
          <a:xfrm>
            <a:off x="3442649" y="2985221"/>
            <a:ext cx="3823502" cy="1385387"/>
            <a:chOff x="0" y="0"/>
            <a:chExt cx="1007013" cy="364876"/>
          </a:xfrm>
        </p:grpSpPr>
        <p:sp>
          <p:nvSpPr>
            <p:cNvPr id="15" name="Freeform 15"/>
            <p:cNvSpPr/>
            <p:nvPr/>
          </p:nvSpPr>
          <p:spPr>
            <a:xfrm>
              <a:off x="0" y="0"/>
              <a:ext cx="1007013" cy="364876"/>
            </a:xfrm>
            <a:custGeom>
              <a:avLst/>
              <a:gdLst/>
              <a:ahLst/>
              <a:cxnLst/>
              <a:rect l="l" t="t" r="r" b="b"/>
              <a:pathLst>
                <a:path w="1007013" h="364876">
                  <a:moveTo>
                    <a:pt x="0" y="0"/>
                  </a:moveTo>
                  <a:lnTo>
                    <a:pt x="1007013" y="0"/>
                  </a:lnTo>
                  <a:lnTo>
                    <a:pt x="1007013" y="364876"/>
                  </a:lnTo>
                  <a:lnTo>
                    <a:pt x="0" y="364876"/>
                  </a:lnTo>
                  <a:close/>
                </a:path>
              </a:pathLst>
            </a:custGeom>
            <a:solidFill>
              <a:srgbClr val="000000">
                <a:alpha val="0"/>
              </a:srgbClr>
            </a:solidFill>
            <a:ln w="28575" cap="sq">
              <a:solidFill>
                <a:srgbClr val="000000"/>
              </a:solidFill>
              <a:prstDash val="solid"/>
              <a:miter/>
            </a:ln>
          </p:spPr>
        </p:sp>
        <p:sp>
          <p:nvSpPr>
            <p:cNvPr id="16" name="TextBox 16"/>
            <p:cNvSpPr txBox="1"/>
            <p:nvPr/>
          </p:nvSpPr>
          <p:spPr>
            <a:xfrm>
              <a:off x="0" y="-47625"/>
              <a:ext cx="1007013" cy="412501"/>
            </a:xfrm>
            <a:prstGeom prst="rect">
              <a:avLst/>
            </a:prstGeom>
          </p:spPr>
          <p:txBody>
            <a:bodyPr lIns="50800" tIns="50800" rIns="50800" bIns="50800" rtlCol="0" anchor="ctr"/>
            <a:lstStyle/>
            <a:p>
              <a:pPr algn="ctr">
                <a:lnSpc>
                  <a:spcPts val="3360"/>
                </a:lnSpc>
              </a:pPr>
              <a:endParaRPr/>
            </a:p>
          </p:txBody>
        </p:sp>
      </p:grpSp>
      <p:grpSp>
        <p:nvGrpSpPr>
          <p:cNvPr id="20" name="Group 20"/>
          <p:cNvGrpSpPr/>
          <p:nvPr/>
        </p:nvGrpSpPr>
        <p:grpSpPr>
          <a:xfrm>
            <a:off x="3442649" y="5401924"/>
            <a:ext cx="3823502" cy="1385387"/>
            <a:chOff x="0" y="0"/>
            <a:chExt cx="1007013" cy="364876"/>
          </a:xfrm>
        </p:grpSpPr>
        <p:sp>
          <p:nvSpPr>
            <p:cNvPr id="21" name="Freeform 21"/>
            <p:cNvSpPr/>
            <p:nvPr/>
          </p:nvSpPr>
          <p:spPr>
            <a:xfrm>
              <a:off x="0" y="0"/>
              <a:ext cx="1007013" cy="364876"/>
            </a:xfrm>
            <a:custGeom>
              <a:avLst/>
              <a:gdLst/>
              <a:ahLst/>
              <a:cxnLst/>
              <a:rect l="l" t="t" r="r" b="b"/>
              <a:pathLst>
                <a:path w="1007013" h="364876">
                  <a:moveTo>
                    <a:pt x="0" y="0"/>
                  </a:moveTo>
                  <a:lnTo>
                    <a:pt x="1007013" y="0"/>
                  </a:lnTo>
                  <a:lnTo>
                    <a:pt x="1007013" y="364876"/>
                  </a:lnTo>
                  <a:lnTo>
                    <a:pt x="0" y="364876"/>
                  </a:lnTo>
                  <a:close/>
                </a:path>
              </a:pathLst>
            </a:custGeom>
            <a:solidFill>
              <a:srgbClr val="000000">
                <a:alpha val="0"/>
              </a:srgbClr>
            </a:solidFill>
            <a:ln w="28575" cap="sq">
              <a:solidFill>
                <a:srgbClr val="000000"/>
              </a:solidFill>
              <a:prstDash val="solid"/>
              <a:miter/>
            </a:ln>
          </p:spPr>
        </p:sp>
        <p:sp>
          <p:nvSpPr>
            <p:cNvPr id="22" name="TextBox 22"/>
            <p:cNvSpPr txBox="1"/>
            <p:nvPr/>
          </p:nvSpPr>
          <p:spPr>
            <a:xfrm>
              <a:off x="0" y="-47625"/>
              <a:ext cx="1007013" cy="412501"/>
            </a:xfrm>
            <a:prstGeom prst="rect">
              <a:avLst/>
            </a:prstGeom>
          </p:spPr>
          <p:txBody>
            <a:bodyPr lIns="50800" tIns="50800" rIns="50800" bIns="50800" rtlCol="0" anchor="ctr"/>
            <a:lstStyle/>
            <a:p>
              <a:pPr algn="ctr">
                <a:lnSpc>
                  <a:spcPts val="3360"/>
                </a:lnSpc>
              </a:pPr>
              <a:endParaRPr/>
            </a:p>
          </p:txBody>
        </p:sp>
      </p:grpSp>
      <p:grpSp>
        <p:nvGrpSpPr>
          <p:cNvPr id="26" name="Group 26"/>
          <p:cNvGrpSpPr/>
          <p:nvPr/>
        </p:nvGrpSpPr>
        <p:grpSpPr>
          <a:xfrm>
            <a:off x="3442649" y="7940603"/>
            <a:ext cx="3823502" cy="1385387"/>
            <a:chOff x="0" y="0"/>
            <a:chExt cx="1007013" cy="364876"/>
          </a:xfrm>
        </p:grpSpPr>
        <p:sp>
          <p:nvSpPr>
            <p:cNvPr id="27" name="Freeform 27"/>
            <p:cNvSpPr/>
            <p:nvPr/>
          </p:nvSpPr>
          <p:spPr>
            <a:xfrm>
              <a:off x="0" y="0"/>
              <a:ext cx="1007013" cy="364876"/>
            </a:xfrm>
            <a:custGeom>
              <a:avLst/>
              <a:gdLst/>
              <a:ahLst/>
              <a:cxnLst/>
              <a:rect l="l" t="t" r="r" b="b"/>
              <a:pathLst>
                <a:path w="1007013" h="364876">
                  <a:moveTo>
                    <a:pt x="0" y="0"/>
                  </a:moveTo>
                  <a:lnTo>
                    <a:pt x="1007013" y="0"/>
                  </a:lnTo>
                  <a:lnTo>
                    <a:pt x="1007013" y="364876"/>
                  </a:lnTo>
                  <a:lnTo>
                    <a:pt x="0" y="364876"/>
                  </a:lnTo>
                  <a:close/>
                </a:path>
              </a:pathLst>
            </a:custGeom>
            <a:solidFill>
              <a:srgbClr val="000000">
                <a:alpha val="0"/>
              </a:srgbClr>
            </a:solidFill>
            <a:ln w="28575" cap="sq">
              <a:solidFill>
                <a:srgbClr val="000000"/>
              </a:solidFill>
              <a:prstDash val="solid"/>
              <a:miter/>
            </a:ln>
          </p:spPr>
        </p:sp>
        <p:sp>
          <p:nvSpPr>
            <p:cNvPr id="28" name="TextBox 28"/>
            <p:cNvSpPr txBox="1"/>
            <p:nvPr/>
          </p:nvSpPr>
          <p:spPr>
            <a:xfrm>
              <a:off x="0" y="-47625"/>
              <a:ext cx="1007013" cy="412501"/>
            </a:xfrm>
            <a:prstGeom prst="rect">
              <a:avLst/>
            </a:prstGeom>
          </p:spPr>
          <p:txBody>
            <a:bodyPr lIns="50800" tIns="50800" rIns="50800" bIns="50800" rtlCol="0" anchor="ctr"/>
            <a:lstStyle/>
            <a:p>
              <a:pPr algn="ctr">
                <a:lnSpc>
                  <a:spcPts val="3360"/>
                </a:lnSpc>
              </a:pPr>
              <a:endParaRPr/>
            </a:p>
          </p:txBody>
        </p:sp>
      </p:grpSp>
      <p:sp>
        <p:nvSpPr>
          <p:cNvPr id="38" name="TextBox 38"/>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a:solidFill>
                  <a:srgbClr val="262A41"/>
                </a:solidFill>
                <a:latin typeface="Anton"/>
                <a:ea typeface="Anton"/>
                <a:cs typeface="Anton"/>
                <a:sym typeface="Anton"/>
              </a:rPr>
              <a:t>CLASS </a:t>
            </a:r>
            <a:r>
              <a:rPr lang="en-US" sz="8440">
                <a:solidFill>
                  <a:schemeClr val="accent6"/>
                </a:solidFill>
                <a:latin typeface="Anton"/>
                <a:ea typeface="Anton"/>
                <a:cs typeface="Anton"/>
                <a:sym typeface="Anton"/>
              </a:rPr>
              <a:t>RULES</a:t>
            </a:r>
          </a:p>
        </p:txBody>
      </p:sp>
      <p:sp>
        <p:nvSpPr>
          <p:cNvPr id="41" name="TextBox 41"/>
          <p:cNvSpPr txBox="1"/>
          <p:nvPr/>
        </p:nvSpPr>
        <p:spPr>
          <a:xfrm>
            <a:off x="4127289" y="8141548"/>
            <a:ext cx="2454222" cy="669350"/>
          </a:xfrm>
          <a:prstGeom prst="rect">
            <a:avLst/>
          </a:prstGeom>
        </p:spPr>
        <p:txBody>
          <a:bodyPr lIns="0" tIns="0" rIns="0" bIns="0" rtlCol="0" anchor="t">
            <a:spAutoFit/>
          </a:bodyPr>
          <a:lstStyle/>
          <a:p>
            <a:pPr algn="ctr">
              <a:lnSpc>
                <a:spcPts val="5695"/>
              </a:lnSpc>
            </a:pPr>
            <a:r>
              <a:rPr lang="en-US" sz="3600">
                <a:solidFill>
                  <a:srgbClr val="262A41"/>
                </a:solidFill>
                <a:latin typeface="Anton"/>
                <a:ea typeface="Anton"/>
                <a:cs typeface="Anton"/>
                <a:sym typeface="Anton"/>
              </a:rPr>
              <a:t>Hands Up</a:t>
            </a:r>
          </a:p>
        </p:txBody>
      </p:sp>
      <p:sp>
        <p:nvSpPr>
          <p:cNvPr id="47" name="TextBox 47"/>
          <p:cNvSpPr txBox="1"/>
          <p:nvPr/>
        </p:nvSpPr>
        <p:spPr>
          <a:xfrm>
            <a:off x="3602225" y="8912911"/>
            <a:ext cx="3516141" cy="243656"/>
          </a:xfrm>
          <a:prstGeom prst="rect">
            <a:avLst/>
          </a:prstGeom>
        </p:spPr>
        <p:txBody>
          <a:bodyPr lIns="0" tIns="0" rIns="0" bIns="0" rtlCol="0" anchor="t">
            <a:spAutoFit/>
          </a:bodyPr>
          <a:lstStyle/>
          <a:p>
            <a:pPr marL="0" lvl="0" indent="0" algn="ctr">
              <a:lnSpc>
                <a:spcPts val="1935"/>
              </a:lnSpc>
              <a:spcBef>
                <a:spcPct val="0"/>
              </a:spcBef>
            </a:pPr>
            <a:r>
              <a:rPr lang="en-US" sz="1600" u="none" strike="noStrike">
                <a:solidFill>
                  <a:srgbClr val="262A41"/>
                </a:solidFill>
                <a:latin typeface="Arimo" panose="020B0604020202020204"/>
                <a:ea typeface="Arimo" panose="020B0604020202020204"/>
                <a:cs typeface="Arimo" panose="020B0604020202020204"/>
                <a:sym typeface="Arimo" panose="020B0604020202020204"/>
              </a:rPr>
              <a:t>Use the virtual hand to speak up.</a:t>
            </a:r>
          </a:p>
        </p:txBody>
      </p:sp>
      <p:sp>
        <p:nvSpPr>
          <p:cNvPr id="52" name="Freeform 52"/>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53" name="Freeform 35"/>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54" name="Group 5"/>
          <p:cNvGrpSpPr/>
          <p:nvPr/>
        </p:nvGrpSpPr>
        <p:grpSpPr>
          <a:xfrm>
            <a:off x="14565285" y="2718171"/>
            <a:ext cx="2014107" cy="2014107"/>
            <a:chOff x="0" y="0"/>
            <a:chExt cx="812800" cy="812800"/>
          </a:xfrm>
        </p:grpSpPr>
        <p:sp>
          <p:nvSpPr>
            <p:cNvPr id="55"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5EA"/>
            </a:solidFill>
          </p:spPr>
        </p:sp>
        <p:sp>
          <p:nvSpPr>
            <p:cNvPr id="56" name="TextBox 7"/>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57" name="Group 8"/>
          <p:cNvGrpSpPr/>
          <p:nvPr/>
        </p:nvGrpSpPr>
        <p:grpSpPr>
          <a:xfrm>
            <a:off x="14565285" y="5019874"/>
            <a:ext cx="2014107" cy="2014107"/>
            <a:chOff x="0" y="0"/>
            <a:chExt cx="812800" cy="812800"/>
          </a:xfrm>
        </p:grpSpPr>
        <p:sp>
          <p:nvSpPr>
            <p:cNvPr id="58"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7843"/>
            </a:solidFill>
          </p:spPr>
          <p:txBody>
            <a:bodyPr/>
            <a:lstStyle/>
            <a:p>
              <a:endParaRPr lang="en-IN"/>
            </a:p>
          </p:txBody>
        </p:sp>
        <p:sp>
          <p:nvSpPr>
            <p:cNvPr id="59" name="TextBox 10"/>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60" name="Group 11"/>
          <p:cNvGrpSpPr/>
          <p:nvPr/>
        </p:nvGrpSpPr>
        <p:grpSpPr>
          <a:xfrm>
            <a:off x="14565285" y="7500706"/>
            <a:ext cx="2014107" cy="2014107"/>
            <a:chOff x="0" y="0"/>
            <a:chExt cx="812800" cy="812800"/>
          </a:xfrm>
        </p:grpSpPr>
        <p:sp>
          <p:nvSpPr>
            <p:cNvPr id="61"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2A41"/>
            </a:solidFill>
          </p:spPr>
        </p:sp>
        <p:sp>
          <p:nvSpPr>
            <p:cNvPr id="62" name="TextBox 13"/>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63" name="Group 14"/>
          <p:cNvGrpSpPr/>
          <p:nvPr/>
        </p:nvGrpSpPr>
        <p:grpSpPr>
          <a:xfrm>
            <a:off x="10357252" y="2971145"/>
            <a:ext cx="3823502" cy="1385387"/>
            <a:chOff x="0" y="0"/>
            <a:chExt cx="1007013" cy="364876"/>
          </a:xfrm>
        </p:grpSpPr>
        <p:sp>
          <p:nvSpPr>
            <p:cNvPr id="64" name="Freeform 15"/>
            <p:cNvSpPr/>
            <p:nvPr/>
          </p:nvSpPr>
          <p:spPr>
            <a:xfrm>
              <a:off x="0" y="0"/>
              <a:ext cx="1007013" cy="364876"/>
            </a:xfrm>
            <a:custGeom>
              <a:avLst/>
              <a:gdLst/>
              <a:ahLst/>
              <a:cxnLst/>
              <a:rect l="l" t="t" r="r" b="b"/>
              <a:pathLst>
                <a:path w="1007013" h="364876">
                  <a:moveTo>
                    <a:pt x="0" y="0"/>
                  </a:moveTo>
                  <a:lnTo>
                    <a:pt x="1007013" y="0"/>
                  </a:lnTo>
                  <a:lnTo>
                    <a:pt x="1007013" y="364876"/>
                  </a:lnTo>
                  <a:lnTo>
                    <a:pt x="0" y="364876"/>
                  </a:lnTo>
                  <a:close/>
                </a:path>
              </a:pathLst>
            </a:custGeom>
            <a:solidFill>
              <a:srgbClr val="000000">
                <a:alpha val="0"/>
              </a:srgbClr>
            </a:solidFill>
            <a:ln w="28575" cap="sq">
              <a:solidFill>
                <a:srgbClr val="000000"/>
              </a:solidFill>
              <a:prstDash val="solid"/>
              <a:miter/>
            </a:ln>
          </p:spPr>
        </p:sp>
        <p:sp>
          <p:nvSpPr>
            <p:cNvPr id="65" name="TextBox 16"/>
            <p:cNvSpPr txBox="1"/>
            <p:nvPr/>
          </p:nvSpPr>
          <p:spPr>
            <a:xfrm>
              <a:off x="0" y="-47625"/>
              <a:ext cx="1007013" cy="412501"/>
            </a:xfrm>
            <a:prstGeom prst="rect">
              <a:avLst/>
            </a:prstGeom>
          </p:spPr>
          <p:txBody>
            <a:bodyPr lIns="50800" tIns="50800" rIns="50800" bIns="50800" rtlCol="0" anchor="ctr"/>
            <a:lstStyle/>
            <a:p>
              <a:pPr algn="ctr">
                <a:lnSpc>
                  <a:spcPts val="3360"/>
                </a:lnSpc>
              </a:pPr>
              <a:endParaRPr/>
            </a:p>
          </p:txBody>
        </p:sp>
      </p:grpSp>
      <p:grpSp>
        <p:nvGrpSpPr>
          <p:cNvPr id="66" name="Group 20"/>
          <p:cNvGrpSpPr/>
          <p:nvPr/>
        </p:nvGrpSpPr>
        <p:grpSpPr>
          <a:xfrm>
            <a:off x="10348085" y="5420606"/>
            <a:ext cx="3823502" cy="1385387"/>
            <a:chOff x="0" y="0"/>
            <a:chExt cx="1007013" cy="364876"/>
          </a:xfrm>
        </p:grpSpPr>
        <p:sp>
          <p:nvSpPr>
            <p:cNvPr id="67" name="Freeform 21"/>
            <p:cNvSpPr/>
            <p:nvPr/>
          </p:nvSpPr>
          <p:spPr>
            <a:xfrm>
              <a:off x="0" y="0"/>
              <a:ext cx="1007013" cy="364876"/>
            </a:xfrm>
            <a:custGeom>
              <a:avLst/>
              <a:gdLst/>
              <a:ahLst/>
              <a:cxnLst/>
              <a:rect l="l" t="t" r="r" b="b"/>
              <a:pathLst>
                <a:path w="1007013" h="364876">
                  <a:moveTo>
                    <a:pt x="0" y="0"/>
                  </a:moveTo>
                  <a:lnTo>
                    <a:pt x="1007013" y="0"/>
                  </a:lnTo>
                  <a:lnTo>
                    <a:pt x="1007013" y="364876"/>
                  </a:lnTo>
                  <a:lnTo>
                    <a:pt x="0" y="364876"/>
                  </a:lnTo>
                  <a:close/>
                </a:path>
              </a:pathLst>
            </a:custGeom>
            <a:solidFill>
              <a:srgbClr val="000000">
                <a:alpha val="0"/>
              </a:srgbClr>
            </a:solidFill>
            <a:ln w="28575" cap="sq">
              <a:solidFill>
                <a:srgbClr val="000000"/>
              </a:solidFill>
              <a:prstDash val="solid"/>
              <a:miter/>
            </a:ln>
          </p:spPr>
        </p:sp>
        <p:sp>
          <p:nvSpPr>
            <p:cNvPr id="68" name="TextBox 22"/>
            <p:cNvSpPr txBox="1"/>
            <p:nvPr/>
          </p:nvSpPr>
          <p:spPr>
            <a:xfrm>
              <a:off x="0" y="-47625"/>
              <a:ext cx="1007013" cy="412501"/>
            </a:xfrm>
            <a:prstGeom prst="rect">
              <a:avLst/>
            </a:prstGeom>
          </p:spPr>
          <p:txBody>
            <a:bodyPr lIns="50800" tIns="50800" rIns="50800" bIns="50800" rtlCol="0" anchor="ctr"/>
            <a:lstStyle/>
            <a:p>
              <a:pPr algn="ctr">
                <a:lnSpc>
                  <a:spcPts val="3360"/>
                </a:lnSpc>
              </a:pPr>
              <a:endParaRPr/>
            </a:p>
          </p:txBody>
        </p:sp>
      </p:grpSp>
      <p:grpSp>
        <p:nvGrpSpPr>
          <p:cNvPr id="69" name="Group 26"/>
          <p:cNvGrpSpPr/>
          <p:nvPr/>
        </p:nvGrpSpPr>
        <p:grpSpPr>
          <a:xfrm>
            <a:off x="10348085" y="7959285"/>
            <a:ext cx="3823502" cy="1385387"/>
            <a:chOff x="0" y="0"/>
            <a:chExt cx="1007013" cy="364876"/>
          </a:xfrm>
        </p:grpSpPr>
        <p:sp>
          <p:nvSpPr>
            <p:cNvPr id="70" name="Freeform 27"/>
            <p:cNvSpPr/>
            <p:nvPr/>
          </p:nvSpPr>
          <p:spPr>
            <a:xfrm>
              <a:off x="0" y="0"/>
              <a:ext cx="1007013" cy="364876"/>
            </a:xfrm>
            <a:custGeom>
              <a:avLst/>
              <a:gdLst/>
              <a:ahLst/>
              <a:cxnLst/>
              <a:rect l="l" t="t" r="r" b="b"/>
              <a:pathLst>
                <a:path w="1007013" h="364876">
                  <a:moveTo>
                    <a:pt x="0" y="0"/>
                  </a:moveTo>
                  <a:lnTo>
                    <a:pt x="1007013" y="0"/>
                  </a:lnTo>
                  <a:lnTo>
                    <a:pt x="1007013" y="364876"/>
                  </a:lnTo>
                  <a:lnTo>
                    <a:pt x="0" y="364876"/>
                  </a:lnTo>
                  <a:close/>
                </a:path>
              </a:pathLst>
            </a:custGeom>
            <a:solidFill>
              <a:srgbClr val="000000">
                <a:alpha val="0"/>
              </a:srgbClr>
            </a:solidFill>
            <a:ln w="28575" cap="sq">
              <a:solidFill>
                <a:srgbClr val="000000"/>
              </a:solidFill>
              <a:prstDash val="solid"/>
              <a:miter/>
            </a:ln>
          </p:spPr>
        </p:sp>
        <p:sp>
          <p:nvSpPr>
            <p:cNvPr id="71" name="TextBox 28"/>
            <p:cNvSpPr txBox="1"/>
            <p:nvPr/>
          </p:nvSpPr>
          <p:spPr>
            <a:xfrm>
              <a:off x="0" y="-47625"/>
              <a:ext cx="1007013" cy="412501"/>
            </a:xfrm>
            <a:prstGeom prst="rect">
              <a:avLst/>
            </a:prstGeom>
          </p:spPr>
          <p:txBody>
            <a:bodyPr lIns="50800" tIns="50800" rIns="50800" bIns="50800" rtlCol="0" anchor="ctr"/>
            <a:lstStyle/>
            <a:p>
              <a:pPr algn="ctr">
                <a:lnSpc>
                  <a:spcPts val="3360"/>
                </a:lnSpc>
              </a:pPr>
              <a:endParaRPr/>
            </a:p>
          </p:txBody>
        </p:sp>
      </p:grpSp>
      <p:pic>
        <p:nvPicPr>
          <p:cNvPr id="81" name="Picture 80" descr="MicrosoftTeams-image 3"/>
          <p:cNvPicPr>
            <a:picLocks noChangeAspect="1"/>
          </p:cNvPicPr>
          <p:nvPr/>
        </p:nvPicPr>
        <p:blipFill>
          <a:blip r:embed="rId4"/>
          <a:stretch>
            <a:fillRect/>
          </a:stretch>
        </p:blipFill>
        <p:spPr>
          <a:xfrm>
            <a:off x="16189476" y="382830"/>
            <a:ext cx="1745822" cy="968236"/>
          </a:xfrm>
          <a:prstGeom prst="rect">
            <a:avLst/>
          </a:prstGeom>
        </p:spPr>
      </p:pic>
      <p:sp>
        <p:nvSpPr>
          <p:cNvPr id="88" name="TextBox 41"/>
          <p:cNvSpPr txBox="1"/>
          <p:nvPr/>
        </p:nvSpPr>
        <p:spPr>
          <a:xfrm>
            <a:off x="4127289" y="5576236"/>
            <a:ext cx="2454222" cy="669350"/>
          </a:xfrm>
          <a:prstGeom prst="rect">
            <a:avLst/>
          </a:prstGeom>
        </p:spPr>
        <p:txBody>
          <a:bodyPr lIns="0" tIns="0" rIns="0" bIns="0" rtlCol="0" anchor="t">
            <a:spAutoFit/>
          </a:bodyPr>
          <a:lstStyle/>
          <a:p>
            <a:pPr algn="ctr">
              <a:lnSpc>
                <a:spcPts val="5695"/>
              </a:lnSpc>
            </a:pPr>
            <a:r>
              <a:rPr lang="en-US" sz="3600">
                <a:solidFill>
                  <a:srgbClr val="262A41"/>
                </a:solidFill>
                <a:latin typeface="Anton"/>
                <a:ea typeface="Anton"/>
                <a:cs typeface="Anton"/>
                <a:sym typeface="Anton"/>
              </a:rPr>
              <a:t>Mic Manners</a:t>
            </a:r>
          </a:p>
        </p:txBody>
      </p:sp>
      <p:sp>
        <p:nvSpPr>
          <p:cNvPr id="89" name="TextBox 47"/>
          <p:cNvSpPr txBox="1"/>
          <p:nvPr/>
        </p:nvSpPr>
        <p:spPr>
          <a:xfrm>
            <a:off x="3602225" y="6347599"/>
            <a:ext cx="3516141" cy="243656"/>
          </a:xfrm>
          <a:prstGeom prst="rect">
            <a:avLst/>
          </a:prstGeom>
        </p:spPr>
        <p:txBody>
          <a:bodyPr lIns="0" tIns="0" rIns="0" bIns="0" rtlCol="0" anchor="t">
            <a:spAutoFit/>
          </a:bodyPr>
          <a:lstStyle/>
          <a:p>
            <a:pPr marL="0" lvl="0" indent="0" algn="ctr">
              <a:lnSpc>
                <a:spcPts val="1935"/>
              </a:lnSpc>
              <a:spcBef>
                <a:spcPct val="0"/>
              </a:spcBef>
            </a:pPr>
            <a:r>
              <a:rPr lang="en-US" sz="1600">
                <a:solidFill>
                  <a:srgbClr val="262A41"/>
                </a:solidFill>
                <a:latin typeface="Arimo" panose="020B0604020202020204"/>
                <a:ea typeface="Arimo" panose="020B0604020202020204"/>
                <a:cs typeface="Arimo" panose="020B0604020202020204"/>
                <a:sym typeface="Arimo" panose="020B0604020202020204"/>
              </a:rPr>
              <a:t>Mute unless it’s your turn to talk.</a:t>
            </a:r>
            <a:endParaRPr lang="en-US" sz="1600" u="none" strike="noStrike">
              <a:solidFill>
                <a:srgbClr val="262A41"/>
              </a:solidFill>
              <a:latin typeface="Arimo" panose="020B0604020202020204"/>
              <a:ea typeface="Arimo" panose="020B0604020202020204"/>
              <a:cs typeface="Arimo" panose="020B0604020202020204"/>
              <a:sym typeface="Arimo" panose="020B0604020202020204"/>
            </a:endParaRPr>
          </a:p>
        </p:txBody>
      </p:sp>
      <p:sp>
        <p:nvSpPr>
          <p:cNvPr id="90" name="TextBox 41"/>
          <p:cNvSpPr txBox="1"/>
          <p:nvPr/>
        </p:nvSpPr>
        <p:spPr>
          <a:xfrm>
            <a:off x="10297372" y="5494353"/>
            <a:ext cx="3967459" cy="669350"/>
          </a:xfrm>
          <a:prstGeom prst="rect">
            <a:avLst/>
          </a:prstGeom>
        </p:spPr>
        <p:txBody>
          <a:bodyPr wrap="square" lIns="0" tIns="0" rIns="0" bIns="0" rtlCol="0" anchor="t">
            <a:spAutoFit/>
          </a:bodyPr>
          <a:lstStyle/>
          <a:p>
            <a:pPr algn="ctr">
              <a:lnSpc>
                <a:spcPts val="5695"/>
              </a:lnSpc>
            </a:pPr>
            <a:r>
              <a:rPr lang="en-US" sz="3600">
                <a:solidFill>
                  <a:srgbClr val="262A41"/>
                </a:solidFill>
                <a:latin typeface="Anton"/>
                <a:ea typeface="Anton"/>
                <a:cs typeface="Anton"/>
                <a:sym typeface="Anton"/>
              </a:rPr>
              <a:t>Laptop &amp; Wi-Fi Ready</a:t>
            </a:r>
          </a:p>
        </p:txBody>
      </p:sp>
      <p:sp>
        <p:nvSpPr>
          <p:cNvPr id="91" name="TextBox 47"/>
          <p:cNvSpPr txBox="1"/>
          <p:nvPr/>
        </p:nvSpPr>
        <p:spPr>
          <a:xfrm>
            <a:off x="10505775" y="6347599"/>
            <a:ext cx="3516141" cy="243656"/>
          </a:xfrm>
          <a:prstGeom prst="rect">
            <a:avLst/>
          </a:prstGeom>
        </p:spPr>
        <p:txBody>
          <a:bodyPr lIns="0" tIns="0" rIns="0" bIns="0" rtlCol="0" anchor="t">
            <a:spAutoFit/>
          </a:bodyPr>
          <a:lstStyle/>
          <a:p>
            <a:pPr marL="0" lvl="0" indent="0" algn="ctr">
              <a:lnSpc>
                <a:spcPts val="1935"/>
              </a:lnSpc>
              <a:spcBef>
                <a:spcPct val="0"/>
              </a:spcBef>
            </a:pPr>
            <a:r>
              <a:rPr lang="en-US" sz="1600" u="none" strike="noStrike">
                <a:solidFill>
                  <a:srgbClr val="262A41"/>
                </a:solidFill>
                <a:latin typeface="Arimo" panose="020B0604020202020204"/>
                <a:ea typeface="Arimo" panose="020B0604020202020204"/>
                <a:cs typeface="Arimo" panose="020B0604020202020204"/>
                <a:sym typeface="Arimo" panose="020B0604020202020204"/>
              </a:rPr>
              <a:t>Strong connection, smooth learning.</a:t>
            </a:r>
          </a:p>
        </p:txBody>
      </p:sp>
      <p:sp>
        <p:nvSpPr>
          <p:cNvPr id="92" name="TextBox 41"/>
          <p:cNvSpPr txBox="1"/>
          <p:nvPr/>
        </p:nvSpPr>
        <p:spPr>
          <a:xfrm>
            <a:off x="4157280" y="3149459"/>
            <a:ext cx="2454222" cy="669350"/>
          </a:xfrm>
          <a:prstGeom prst="rect">
            <a:avLst/>
          </a:prstGeom>
        </p:spPr>
        <p:txBody>
          <a:bodyPr lIns="0" tIns="0" rIns="0" bIns="0" rtlCol="0" anchor="t">
            <a:spAutoFit/>
          </a:bodyPr>
          <a:lstStyle/>
          <a:p>
            <a:pPr algn="ctr">
              <a:lnSpc>
                <a:spcPts val="5695"/>
              </a:lnSpc>
            </a:pPr>
            <a:r>
              <a:rPr lang="en-US" sz="3600" dirty="0">
                <a:solidFill>
                  <a:srgbClr val="262A41"/>
                </a:solidFill>
                <a:latin typeface="Anton"/>
                <a:ea typeface="Anton"/>
                <a:cs typeface="Anton"/>
                <a:sym typeface="Anton"/>
              </a:rPr>
              <a:t>Stay Seen</a:t>
            </a:r>
          </a:p>
        </p:txBody>
      </p:sp>
      <p:sp>
        <p:nvSpPr>
          <p:cNvPr id="93" name="TextBox 47"/>
          <p:cNvSpPr txBox="1"/>
          <p:nvPr/>
        </p:nvSpPr>
        <p:spPr>
          <a:xfrm>
            <a:off x="3632216" y="3920822"/>
            <a:ext cx="3516141" cy="243656"/>
          </a:xfrm>
          <a:prstGeom prst="rect">
            <a:avLst/>
          </a:prstGeom>
        </p:spPr>
        <p:txBody>
          <a:bodyPr lIns="0" tIns="0" rIns="0" bIns="0" rtlCol="0" anchor="t">
            <a:spAutoFit/>
          </a:bodyPr>
          <a:lstStyle/>
          <a:p>
            <a:pPr marL="0" lvl="0" indent="0" algn="ctr">
              <a:lnSpc>
                <a:spcPts val="1935"/>
              </a:lnSpc>
              <a:spcBef>
                <a:spcPct val="0"/>
              </a:spcBef>
            </a:pPr>
            <a:r>
              <a:rPr lang="en-US" sz="1600" u="none" strike="noStrike">
                <a:solidFill>
                  <a:srgbClr val="262A41"/>
                </a:solidFill>
                <a:latin typeface="Arimo" panose="020B0604020202020204"/>
                <a:ea typeface="Arimo" panose="020B0604020202020204"/>
                <a:cs typeface="Arimo" panose="020B0604020202020204"/>
                <a:sym typeface="Arimo" panose="020B0604020202020204"/>
              </a:rPr>
              <a:t>Keep your camera on, stay connected!</a:t>
            </a:r>
          </a:p>
        </p:txBody>
      </p:sp>
      <p:sp>
        <p:nvSpPr>
          <p:cNvPr id="94" name="TextBox 41"/>
          <p:cNvSpPr txBox="1"/>
          <p:nvPr/>
        </p:nvSpPr>
        <p:spPr>
          <a:xfrm>
            <a:off x="11030839" y="3149459"/>
            <a:ext cx="2454222" cy="669350"/>
          </a:xfrm>
          <a:prstGeom prst="rect">
            <a:avLst/>
          </a:prstGeom>
        </p:spPr>
        <p:txBody>
          <a:bodyPr lIns="0" tIns="0" rIns="0" bIns="0" rtlCol="0" anchor="t">
            <a:spAutoFit/>
          </a:bodyPr>
          <a:lstStyle/>
          <a:p>
            <a:pPr algn="ctr">
              <a:lnSpc>
                <a:spcPts val="5695"/>
              </a:lnSpc>
            </a:pPr>
            <a:r>
              <a:rPr lang="en-US" sz="3600">
                <a:solidFill>
                  <a:srgbClr val="262A41"/>
                </a:solidFill>
                <a:latin typeface="Anton"/>
                <a:ea typeface="Anton"/>
                <a:cs typeface="Anton"/>
                <a:sym typeface="Anton"/>
              </a:rPr>
              <a:t>Focus Zone</a:t>
            </a:r>
          </a:p>
        </p:txBody>
      </p:sp>
      <p:sp>
        <p:nvSpPr>
          <p:cNvPr id="95" name="TextBox 47"/>
          <p:cNvSpPr txBox="1"/>
          <p:nvPr/>
        </p:nvSpPr>
        <p:spPr>
          <a:xfrm>
            <a:off x="10505775" y="3844014"/>
            <a:ext cx="3516141" cy="487313"/>
          </a:xfrm>
          <a:prstGeom prst="rect">
            <a:avLst/>
          </a:prstGeom>
        </p:spPr>
        <p:txBody>
          <a:bodyPr wrap="square" lIns="0" tIns="0" rIns="0" bIns="0" rtlCol="0" anchor="t">
            <a:spAutoFit/>
          </a:bodyPr>
          <a:lstStyle/>
          <a:p>
            <a:pPr marL="0" lvl="0" indent="0" algn="ctr">
              <a:lnSpc>
                <a:spcPts val="1935"/>
              </a:lnSpc>
              <a:spcBef>
                <a:spcPct val="0"/>
              </a:spcBef>
            </a:pPr>
            <a:r>
              <a:rPr lang="en-US" sz="1600" u="none" strike="noStrike">
                <a:solidFill>
                  <a:srgbClr val="262A41"/>
                </a:solidFill>
                <a:latin typeface="Arimo" panose="020B0604020202020204"/>
                <a:ea typeface="Arimo" panose="020B0604020202020204"/>
                <a:cs typeface="Arimo" panose="020B0604020202020204"/>
                <a:sym typeface="Arimo" panose="020B0604020202020204"/>
              </a:rPr>
              <a:t>Keep backgrounds and actions distraction free.</a:t>
            </a:r>
          </a:p>
        </p:txBody>
      </p:sp>
      <p:sp>
        <p:nvSpPr>
          <p:cNvPr id="96" name="TextBox 41"/>
          <p:cNvSpPr txBox="1"/>
          <p:nvPr/>
        </p:nvSpPr>
        <p:spPr>
          <a:xfrm>
            <a:off x="11030839" y="8141548"/>
            <a:ext cx="2454222" cy="669350"/>
          </a:xfrm>
          <a:prstGeom prst="rect">
            <a:avLst/>
          </a:prstGeom>
        </p:spPr>
        <p:txBody>
          <a:bodyPr lIns="0" tIns="0" rIns="0" bIns="0" rtlCol="0" anchor="t">
            <a:spAutoFit/>
          </a:bodyPr>
          <a:lstStyle/>
          <a:p>
            <a:pPr algn="ctr">
              <a:lnSpc>
                <a:spcPts val="5695"/>
              </a:lnSpc>
            </a:pPr>
            <a:r>
              <a:rPr lang="en-US" sz="3600">
                <a:solidFill>
                  <a:srgbClr val="262A41"/>
                </a:solidFill>
                <a:latin typeface="Anton"/>
                <a:ea typeface="Anton"/>
                <a:cs typeface="Anton"/>
                <a:sym typeface="Anton"/>
              </a:rPr>
              <a:t>Login &amp; Go</a:t>
            </a:r>
          </a:p>
        </p:txBody>
      </p:sp>
      <p:sp>
        <p:nvSpPr>
          <p:cNvPr id="97" name="TextBox 47"/>
          <p:cNvSpPr txBox="1"/>
          <p:nvPr/>
        </p:nvSpPr>
        <p:spPr>
          <a:xfrm>
            <a:off x="10505775" y="8912911"/>
            <a:ext cx="3516141" cy="243656"/>
          </a:xfrm>
          <a:prstGeom prst="rect">
            <a:avLst/>
          </a:prstGeom>
        </p:spPr>
        <p:txBody>
          <a:bodyPr lIns="0" tIns="0" rIns="0" bIns="0" rtlCol="0" anchor="t">
            <a:spAutoFit/>
          </a:bodyPr>
          <a:lstStyle/>
          <a:p>
            <a:pPr marL="0" lvl="0" indent="0" algn="ctr">
              <a:lnSpc>
                <a:spcPts val="1935"/>
              </a:lnSpc>
              <a:spcBef>
                <a:spcPct val="0"/>
              </a:spcBef>
            </a:pPr>
            <a:r>
              <a:rPr lang="en-US" sz="1600">
                <a:solidFill>
                  <a:srgbClr val="262A41"/>
                </a:solidFill>
                <a:latin typeface="Arimo" panose="020B0604020202020204"/>
                <a:ea typeface="Arimo" panose="020B0604020202020204"/>
                <a:cs typeface="Arimo" panose="020B0604020202020204"/>
                <a:sym typeface="Arimo" panose="020B0604020202020204"/>
              </a:rPr>
              <a:t>Have all platforms and passwords handy.</a:t>
            </a:r>
            <a:endParaRPr lang="en-US" sz="1600" u="none" strike="noStrike">
              <a:solidFill>
                <a:srgbClr val="262A41"/>
              </a:solidFill>
              <a:latin typeface="Arimo" panose="020B0604020202020204"/>
              <a:ea typeface="Arimo" panose="020B0604020202020204"/>
              <a:cs typeface="Arimo" panose="020B0604020202020204"/>
              <a:sym typeface="Arimo" panose="020B0604020202020204"/>
            </a:endParaRPr>
          </a:p>
        </p:txBody>
      </p:sp>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8913" y="3031894"/>
            <a:ext cx="1382209" cy="1382209"/>
          </a:xfrm>
          <a:prstGeom prst="rect">
            <a:avLst/>
          </a:prstGeom>
        </p:spPr>
      </p:pic>
      <p:pic>
        <p:nvPicPr>
          <p:cNvPr id="114" name="Picture 1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6538" y="5368264"/>
            <a:ext cx="1378429" cy="1378429"/>
          </a:xfrm>
          <a:prstGeom prst="rect">
            <a:avLst/>
          </a:prstGeom>
        </p:spPr>
      </p:pic>
      <p:pic>
        <p:nvPicPr>
          <p:cNvPr id="118" name="Picture 117"/>
          <p:cNvPicPr>
            <a:picLocks noChangeAspect="1"/>
          </p:cNvPicPr>
          <p:nvPr/>
        </p:nvPicPr>
        <p:blipFill>
          <a:blip r:embed="rId7"/>
          <a:stretch>
            <a:fillRect/>
          </a:stretch>
        </p:blipFill>
        <p:spPr>
          <a:xfrm>
            <a:off x="14790978" y="5323666"/>
            <a:ext cx="1520123" cy="1520123"/>
          </a:xfrm>
          <a:prstGeom prst="rect">
            <a:avLst/>
          </a:prstGeom>
        </p:spPr>
      </p:pic>
      <p:pic>
        <p:nvPicPr>
          <p:cNvPr id="122" name="Picture 121"/>
          <p:cNvPicPr>
            <a:picLocks noChangeAspect="1"/>
          </p:cNvPicPr>
          <p:nvPr/>
        </p:nvPicPr>
        <p:blipFill>
          <a:blip r:embed="rId8"/>
          <a:stretch>
            <a:fillRect/>
          </a:stretch>
        </p:blipFill>
        <p:spPr>
          <a:xfrm>
            <a:off x="1291868" y="7704868"/>
            <a:ext cx="1487767" cy="1487767"/>
          </a:xfrm>
          <a:prstGeom prst="rect">
            <a:avLst/>
          </a:prstGeom>
        </p:spPr>
      </p:pic>
      <p:pic>
        <p:nvPicPr>
          <p:cNvPr id="124" name="Picture 123"/>
          <p:cNvPicPr>
            <a:picLocks noChangeAspect="1"/>
          </p:cNvPicPr>
          <p:nvPr/>
        </p:nvPicPr>
        <p:blipFill>
          <a:blip r:embed="rId9"/>
          <a:stretch>
            <a:fillRect/>
          </a:stretch>
        </p:blipFill>
        <p:spPr>
          <a:xfrm>
            <a:off x="14836324" y="7896817"/>
            <a:ext cx="1465620" cy="1465620"/>
          </a:xfrm>
          <a:prstGeom prst="rect">
            <a:avLst/>
          </a:prstGeom>
        </p:spPr>
      </p:pic>
      <p:pic>
        <p:nvPicPr>
          <p:cNvPr id="128" name="Picture 127"/>
          <p:cNvPicPr>
            <a:picLocks noChangeAspect="1"/>
          </p:cNvPicPr>
          <p:nvPr/>
        </p:nvPicPr>
        <p:blipFill>
          <a:blip r:embed="rId10"/>
          <a:stretch>
            <a:fillRect/>
          </a:stretch>
        </p:blipFill>
        <p:spPr>
          <a:xfrm>
            <a:off x="14911495" y="3031894"/>
            <a:ext cx="1390449" cy="139044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1000"/>
                                        <p:tgtEl>
                                          <p:spTgt spid="92"/>
                                        </p:tgtEl>
                                      </p:cBhvr>
                                    </p:animEffect>
                                    <p:anim calcmode="lin" valueType="num">
                                      <p:cBhvr>
                                        <p:cTn id="28" dur="1000" fill="hold"/>
                                        <p:tgtEl>
                                          <p:spTgt spid="92"/>
                                        </p:tgtEl>
                                        <p:attrNameLst>
                                          <p:attrName>ppt_x</p:attrName>
                                        </p:attrNameLst>
                                      </p:cBhvr>
                                      <p:tavLst>
                                        <p:tav tm="0">
                                          <p:val>
                                            <p:strVal val="#ppt_x"/>
                                          </p:val>
                                        </p:tav>
                                        <p:tav tm="100000">
                                          <p:val>
                                            <p:strVal val="#ppt_x"/>
                                          </p:val>
                                        </p:tav>
                                      </p:tavLst>
                                    </p:anim>
                                    <p:anim calcmode="lin" valueType="num">
                                      <p:cBhvr>
                                        <p:cTn id="29" dur="1000" fill="hold"/>
                                        <p:tgtEl>
                                          <p:spTgt spid="9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1000"/>
                                        <p:tgtEl>
                                          <p:spTgt spid="93"/>
                                        </p:tgtEl>
                                      </p:cBhvr>
                                    </p:animEffect>
                                    <p:anim calcmode="lin" valueType="num">
                                      <p:cBhvr>
                                        <p:cTn id="33" dur="1000" fill="hold"/>
                                        <p:tgtEl>
                                          <p:spTgt spid="93"/>
                                        </p:tgtEl>
                                        <p:attrNameLst>
                                          <p:attrName>ppt_x</p:attrName>
                                        </p:attrNameLst>
                                      </p:cBhvr>
                                      <p:tavLst>
                                        <p:tav tm="0">
                                          <p:val>
                                            <p:strVal val="#ppt_x"/>
                                          </p:val>
                                        </p:tav>
                                        <p:tav tm="100000">
                                          <p:val>
                                            <p:strVal val="#ppt_x"/>
                                          </p:val>
                                        </p:tav>
                                      </p:tavLst>
                                    </p:anim>
                                    <p:anim calcmode="lin" valueType="num">
                                      <p:cBhvr>
                                        <p:cTn id="34" dur="1000" fill="hold"/>
                                        <p:tgtEl>
                                          <p:spTgt spid="9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1000"/>
                                        <p:tgtEl>
                                          <p:spTgt spid="94"/>
                                        </p:tgtEl>
                                      </p:cBhvr>
                                    </p:animEffect>
                                    <p:anim calcmode="lin" valueType="num">
                                      <p:cBhvr>
                                        <p:cTn id="38" dur="1000" fill="hold"/>
                                        <p:tgtEl>
                                          <p:spTgt spid="94"/>
                                        </p:tgtEl>
                                        <p:attrNameLst>
                                          <p:attrName>ppt_x</p:attrName>
                                        </p:attrNameLst>
                                      </p:cBhvr>
                                      <p:tavLst>
                                        <p:tav tm="0">
                                          <p:val>
                                            <p:strVal val="#ppt_x"/>
                                          </p:val>
                                        </p:tav>
                                        <p:tav tm="100000">
                                          <p:val>
                                            <p:strVal val="#ppt_x"/>
                                          </p:val>
                                        </p:tav>
                                      </p:tavLst>
                                    </p:anim>
                                    <p:anim calcmode="lin" valueType="num">
                                      <p:cBhvr>
                                        <p:cTn id="39" dur="1000" fill="hold"/>
                                        <p:tgtEl>
                                          <p:spTgt spid="9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1000"/>
                                        <p:tgtEl>
                                          <p:spTgt spid="95"/>
                                        </p:tgtEl>
                                      </p:cBhvr>
                                    </p:animEffect>
                                    <p:anim calcmode="lin" valueType="num">
                                      <p:cBhvr>
                                        <p:cTn id="43" dur="1000" fill="hold"/>
                                        <p:tgtEl>
                                          <p:spTgt spid="95"/>
                                        </p:tgtEl>
                                        <p:attrNameLst>
                                          <p:attrName>ppt_x</p:attrName>
                                        </p:attrNameLst>
                                      </p:cBhvr>
                                      <p:tavLst>
                                        <p:tav tm="0">
                                          <p:val>
                                            <p:strVal val="#ppt_x"/>
                                          </p:val>
                                        </p:tav>
                                        <p:tav tm="100000">
                                          <p:val>
                                            <p:strVal val="#ppt_x"/>
                                          </p:val>
                                        </p:tav>
                                      </p:tavLst>
                                    </p:anim>
                                    <p:anim calcmode="lin" valueType="num">
                                      <p:cBhvr>
                                        <p:cTn id="44" dur="1000" fill="hold"/>
                                        <p:tgtEl>
                                          <p:spTgt spid="9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4"/>
                                        </p:tgtEl>
                                        <p:attrNameLst>
                                          <p:attrName>style.visibility</p:attrName>
                                        </p:attrNameLst>
                                      </p:cBhvr>
                                      <p:to>
                                        <p:strVal val="visible"/>
                                      </p:to>
                                    </p:set>
                                    <p:animEffect transition="in" filter="fade">
                                      <p:cBhvr>
                                        <p:cTn id="47" dur="1000"/>
                                        <p:tgtEl>
                                          <p:spTgt spid="104"/>
                                        </p:tgtEl>
                                      </p:cBhvr>
                                    </p:animEffect>
                                    <p:anim calcmode="lin" valueType="num">
                                      <p:cBhvr>
                                        <p:cTn id="48" dur="1000" fill="hold"/>
                                        <p:tgtEl>
                                          <p:spTgt spid="104"/>
                                        </p:tgtEl>
                                        <p:attrNameLst>
                                          <p:attrName>ppt_x</p:attrName>
                                        </p:attrNameLst>
                                      </p:cBhvr>
                                      <p:tavLst>
                                        <p:tav tm="0">
                                          <p:val>
                                            <p:strVal val="#ppt_x"/>
                                          </p:val>
                                        </p:tav>
                                        <p:tav tm="100000">
                                          <p:val>
                                            <p:strVal val="#ppt_x"/>
                                          </p:val>
                                        </p:tav>
                                      </p:tavLst>
                                    </p:anim>
                                    <p:anim calcmode="lin" valueType="num">
                                      <p:cBhvr>
                                        <p:cTn id="49" dur="1000" fill="hold"/>
                                        <p:tgtEl>
                                          <p:spTgt spid="104"/>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28"/>
                                        </p:tgtEl>
                                        <p:attrNameLst>
                                          <p:attrName>style.visibility</p:attrName>
                                        </p:attrNameLst>
                                      </p:cBhvr>
                                      <p:to>
                                        <p:strVal val="visible"/>
                                      </p:to>
                                    </p:set>
                                    <p:animEffect transition="in" filter="fade">
                                      <p:cBhvr>
                                        <p:cTn id="52" dur="1000"/>
                                        <p:tgtEl>
                                          <p:spTgt spid="128"/>
                                        </p:tgtEl>
                                      </p:cBhvr>
                                    </p:animEffect>
                                    <p:anim calcmode="lin" valueType="num">
                                      <p:cBhvr>
                                        <p:cTn id="53" dur="1000" fill="hold"/>
                                        <p:tgtEl>
                                          <p:spTgt spid="128"/>
                                        </p:tgtEl>
                                        <p:attrNameLst>
                                          <p:attrName>ppt_x</p:attrName>
                                        </p:attrNameLst>
                                      </p:cBhvr>
                                      <p:tavLst>
                                        <p:tav tm="0">
                                          <p:val>
                                            <p:strVal val="#ppt_x"/>
                                          </p:val>
                                        </p:tav>
                                        <p:tav tm="100000">
                                          <p:val>
                                            <p:strVal val="#ppt_x"/>
                                          </p:val>
                                        </p:tav>
                                      </p:tavLst>
                                    </p:anim>
                                    <p:anim calcmode="lin" valueType="num">
                                      <p:cBhvr>
                                        <p:cTn id="54"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1000"/>
                                        <p:tgtEl>
                                          <p:spTgt spid="20"/>
                                        </p:tgtEl>
                                      </p:cBhvr>
                                    </p:animEffect>
                                    <p:anim calcmode="lin" valueType="num">
                                      <p:cBhvr>
                                        <p:cTn id="65" dur="1000" fill="hold"/>
                                        <p:tgtEl>
                                          <p:spTgt spid="20"/>
                                        </p:tgtEl>
                                        <p:attrNameLst>
                                          <p:attrName>ppt_x</p:attrName>
                                        </p:attrNameLst>
                                      </p:cBhvr>
                                      <p:tavLst>
                                        <p:tav tm="0">
                                          <p:val>
                                            <p:strVal val="#ppt_x"/>
                                          </p:val>
                                        </p:tav>
                                        <p:tav tm="100000">
                                          <p:val>
                                            <p:strVal val="#ppt_x"/>
                                          </p:val>
                                        </p:tav>
                                      </p:tavLst>
                                    </p:anim>
                                    <p:anim calcmode="lin" valueType="num">
                                      <p:cBhvr>
                                        <p:cTn id="66" dur="1000" fill="hold"/>
                                        <p:tgtEl>
                                          <p:spTgt spid="20"/>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1000"/>
                                        <p:tgtEl>
                                          <p:spTgt spid="57"/>
                                        </p:tgtEl>
                                      </p:cBhvr>
                                    </p:animEffect>
                                    <p:anim calcmode="lin" valueType="num">
                                      <p:cBhvr>
                                        <p:cTn id="70" dur="1000" fill="hold"/>
                                        <p:tgtEl>
                                          <p:spTgt spid="57"/>
                                        </p:tgtEl>
                                        <p:attrNameLst>
                                          <p:attrName>ppt_x</p:attrName>
                                        </p:attrNameLst>
                                      </p:cBhvr>
                                      <p:tavLst>
                                        <p:tav tm="0">
                                          <p:val>
                                            <p:strVal val="#ppt_x"/>
                                          </p:val>
                                        </p:tav>
                                        <p:tav tm="100000">
                                          <p:val>
                                            <p:strVal val="#ppt_x"/>
                                          </p:val>
                                        </p:tav>
                                      </p:tavLst>
                                    </p:anim>
                                    <p:anim calcmode="lin" valueType="num">
                                      <p:cBhvr>
                                        <p:cTn id="71" dur="1000" fill="hold"/>
                                        <p:tgtEl>
                                          <p:spTgt spid="57"/>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1000"/>
                                        <p:tgtEl>
                                          <p:spTgt spid="66"/>
                                        </p:tgtEl>
                                      </p:cBhvr>
                                    </p:animEffect>
                                    <p:anim calcmode="lin" valueType="num">
                                      <p:cBhvr>
                                        <p:cTn id="75" dur="1000" fill="hold"/>
                                        <p:tgtEl>
                                          <p:spTgt spid="66"/>
                                        </p:tgtEl>
                                        <p:attrNameLst>
                                          <p:attrName>ppt_x</p:attrName>
                                        </p:attrNameLst>
                                      </p:cBhvr>
                                      <p:tavLst>
                                        <p:tav tm="0">
                                          <p:val>
                                            <p:strVal val="#ppt_x"/>
                                          </p:val>
                                        </p:tav>
                                        <p:tav tm="100000">
                                          <p:val>
                                            <p:strVal val="#ppt_x"/>
                                          </p:val>
                                        </p:tav>
                                      </p:tavLst>
                                    </p:anim>
                                    <p:anim calcmode="lin" valueType="num">
                                      <p:cBhvr>
                                        <p:cTn id="76" dur="1000" fill="hold"/>
                                        <p:tgtEl>
                                          <p:spTgt spid="6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1000"/>
                                        <p:tgtEl>
                                          <p:spTgt spid="88"/>
                                        </p:tgtEl>
                                      </p:cBhvr>
                                    </p:animEffect>
                                    <p:anim calcmode="lin" valueType="num">
                                      <p:cBhvr>
                                        <p:cTn id="80" dur="1000" fill="hold"/>
                                        <p:tgtEl>
                                          <p:spTgt spid="88"/>
                                        </p:tgtEl>
                                        <p:attrNameLst>
                                          <p:attrName>ppt_x</p:attrName>
                                        </p:attrNameLst>
                                      </p:cBhvr>
                                      <p:tavLst>
                                        <p:tav tm="0">
                                          <p:val>
                                            <p:strVal val="#ppt_x"/>
                                          </p:val>
                                        </p:tav>
                                        <p:tav tm="100000">
                                          <p:val>
                                            <p:strVal val="#ppt_x"/>
                                          </p:val>
                                        </p:tav>
                                      </p:tavLst>
                                    </p:anim>
                                    <p:anim calcmode="lin" valueType="num">
                                      <p:cBhvr>
                                        <p:cTn id="81" dur="1000" fill="hold"/>
                                        <p:tgtEl>
                                          <p:spTgt spid="8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89"/>
                                        </p:tgtEl>
                                        <p:attrNameLst>
                                          <p:attrName>style.visibility</p:attrName>
                                        </p:attrNameLst>
                                      </p:cBhvr>
                                      <p:to>
                                        <p:strVal val="visible"/>
                                      </p:to>
                                    </p:set>
                                    <p:animEffect transition="in" filter="fade">
                                      <p:cBhvr>
                                        <p:cTn id="84" dur="1000"/>
                                        <p:tgtEl>
                                          <p:spTgt spid="89"/>
                                        </p:tgtEl>
                                      </p:cBhvr>
                                    </p:animEffect>
                                    <p:anim calcmode="lin" valueType="num">
                                      <p:cBhvr>
                                        <p:cTn id="85" dur="1000" fill="hold"/>
                                        <p:tgtEl>
                                          <p:spTgt spid="89"/>
                                        </p:tgtEl>
                                        <p:attrNameLst>
                                          <p:attrName>ppt_x</p:attrName>
                                        </p:attrNameLst>
                                      </p:cBhvr>
                                      <p:tavLst>
                                        <p:tav tm="0">
                                          <p:val>
                                            <p:strVal val="#ppt_x"/>
                                          </p:val>
                                        </p:tav>
                                        <p:tav tm="100000">
                                          <p:val>
                                            <p:strVal val="#ppt_x"/>
                                          </p:val>
                                        </p:tav>
                                      </p:tavLst>
                                    </p:anim>
                                    <p:anim calcmode="lin" valueType="num">
                                      <p:cBhvr>
                                        <p:cTn id="86" dur="1000" fill="hold"/>
                                        <p:tgtEl>
                                          <p:spTgt spid="8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fade">
                                      <p:cBhvr>
                                        <p:cTn id="89" dur="1000"/>
                                        <p:tgtEl>
                                          <p:spTgt spid="90"/>
                                        </p:tgtEl>
                                      </p:cBhvr>
                                    </p:animEffect>
                                    <p:anim calcmode="lin" valueType="num">
                                      <p:cBhvr>
                                        <p:cTn id="90" dur="1000" fill="hold"/>
                                        <p:tgtEl>
                                          <p:spTgt spid="90"/>
                                        </p:tgtEl>
                                        <p:attrNameLst>
                                          <p:attrName>ppt_x</p:attrName>
                                        </p:attrNameLst>
                                      </p:cBhvr>
                                      <p:tavLst>
                                        <p:tav tm="0">
                                          <p:val>
                                            <p:strVal val="#ppt_x"/>
                                          </p:val>
                                        </p:tav>
                                        <p:tav tm="100000">
                                          <p:val>
                                            <p:strVal val="#ppt_x"/>
                                          </p:val>
                                        </p:tav>
                                      </p:tavLst>
                                    </p:anim>
                                    <p:anim calcmode="lin" valueType="num">
                                      <p:cBhvr>
                                        <p:cTn id="91" dur="1000" fill="hold"/>
                                        <p:tgtEl>
                                          <p:spTgt spid="9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91"/>
                                        </p:tgtEl>
                                        <p:attrNameLst>
                                          <p:attrName>style.visibility</p:attrName>
                                        </p:attrNameLst>
                                      </p:cBhvr>
                                      <p:to>
                                        <p:strVal val="visible"/>
                                      </p:to>
                                    </p:set>
                                    <p:animEffect transition="in" filter="fade">
                                      <p:cBhvr>
                                        <p:cTn id="94" dur="1000"/>
                                        <p:tgtEl>
                                          <p:spTgt spid="91"/>
                                        </p:tgtEl>
                                      </p:cBhvr>
                                    </p:animEffect>
                                    <p:anim calcmode="lin" valueType="num">
                                      <p:cBhvr>
                                        <p:cTn id="95" dur="1000" fill="hold"/>
                                        <p:tgtEl>
                                          <p:spTgt spid="91"/>
                                        </p:tgtEl>
                                        <p:attrNameLst>
                                          <p:attrName>ppt_x</p:attrName>
                                        </p:attrNameLst>
                                      </p:cBhvr>
                                      <p:tavLst>
                                        <p:tav tm="0">
                                          <p:val>
                                            <p:strVal val="#ppt_x"/>
                                          </p:val>
                                        </p:tav>
                                        <p:tav tm="100000">
                                          <p:val>
                                            <p:strVal val="#ppt_x"/>
                                          </p:val>
                                        </p:tav>
                                      </p:tavLst>
                                    </p:anim>
                                    <p:anim calcmode="lin" valueType="num">
                                      <p:cBhvr>
                                        <p:cTn id="96" dur="1000" fill="hold"/>
                                        <p:tgtEl>
                                          <p:spTgt spid="91"/>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1000"/>
                                        <p:tgtEl>
                                          <p:spTgt spid="114"/>
                                        </p:tgtEl>
                                      </p:cBhvr>
                                    </p:animEffect>
                                    <p:anim calcmode="lin" valueType="num">
                                      <p:cBhvr>
                                        <p:cTn id="100" dur="1000" fill="hold"/>
                                        <p:tgtEl>
                                          <p:spTgt spid="114"/>
                                        </p:tgtEl>
                                        <p:attrNameLst>
                                          <p:attrName>ppt_x</p:attrName>
                                        </p:attrNameLst>
                                      </p:cBhvr>
                                      <p:tavLst>
                                        <p:tav tm="0">
                                          <p:val>
                                            <p:strVal val="#ppt_x"/>
                                          </p:val>
                                        </p:tav>
                                        <p:tav tm="100000">
                                          <p:val>
                                            <p:strVal val="#ppt_x"/>
                                          </p:val>
                                        </p:tav>
                                      </p:tavLst>
                                    </p:anim>
                                    <p:anim calcmode="lin" valueType="num">
                                      <p:cBhvr>
                                        <p:cTn id="101" dur="1000" fill="hold"/>
                                        <p:tgtEl>
                                          <p:spTgt spid="114"/>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118"/>
                                        </p:tgtEl>
                                        <p:attrNameLst>
                                          <p:attrName>style.visibility</p:attrName>
                                        </p:attrNameLst>
                                      </p:cBhvr>
                                      <p:to>
                                        <p:strVal val="visible"/>
                                      </p:to>
                                    </p:set>
                                    <p:animEffect transition="in" filter="fade">
                                      <p:cBhvr>
                                        <p:cTn id="104" dur="1000"/>
                                        <p:tgtEl>
                                          <p:spTgt spid="118"/>
                                        </p:tgtEl>
                                      </p:cBhvr>
                                    </p:animEffect>
                                    <p:anim calcmode="lin" valueType="num">
                                      <p:cBhvr>
                                        <p:cTn id="105" dur="1000" fill="hold"/>
                                        <p:tgtEl>
                                          <p:spTgt spid="118"/>
                                        </p:tgtEl>
                                        <p:attrNameLst>
                                          <p:attrName>ppt_x</p:attrName>
                                        </p:attrNameLst>
                                      </p:cBhvr>
                                      <p:tavLst>
                                        <p:tav tm="0">
                                          <p:val>
                                            <p:strVal val="#ppt_x"/>
                                          </p:val>
                                        </p:tav>
                                        <p:tav tm="100000">
                                          <p:val>
                                            <p:strVal val="#ppt_x"/>
                                          </p:val>
                                        </p:tav>
                                      </p:tavLst>
                                    </p:anim>
                                    <p:anim calcmode="lin" valueType="num">
                                      <p:cBhvr>
                                        <p:cTn id="106"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fade">
                                      <p:cBhvr>
                                        <p:cTn id="111" dur="1000"/>
                                        <p:tgtEl>
                                          <p:spTgt spid="11"/>
                                        </p:tgtEl>
                                      </p:cBhvr>
                                    </p:animEffect>
                                    <p:anim calcmode="lin" valueType="num">
                                      <p:cBhvr>
                                        <p:cTn id="112" dur="1000" fill="hold"/>
                                        <p:tgtEl>
                                          <p:spTgt spid="11"/>
                                        </p:tgtEl>
                                        <p:attrNameLst>
                                          <p:attrName>ppt_x</p:attrName>
                                        </p:attrNameLst>
                                      </p:cBhvr>
                                      <p:tavLst>
                                        <p:tav tm="0">
                                          <p:val>
                                            <p:strVal val="#ppt_x"/>
                                          </p:val>
                                        </p:tav>
                                        <p:tav tm="100000">
                                          <p:val>
                                            <p:strVal val="#ppt_x"/>
                                          </p:val>
                                        </p:tav>
                                      </p:tavLst>
                                    </p:anim>
                                    <p:anim calcmode="lin" valueType="num">
                                      <p:cBhvr>
                                        <p:cTn id="113" dur="1000" fill="hold"/>
                                        <p:tgtEl>
                                          <p:spTgt spid="11"/>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fade">
                                      <p:cBhvr>
                                        <p:cTn id="116" dur="1000"/>
                                        <p:tgtEl>
                                          <p:spTgt spid="26"/>
                                        </p:tgtEl>
                                      </p:cBhvr>
                                    </p:animEffect>
                                    <p:anim calcmode="lin" valueType="num">
                                      <p:cBhvr>
                                        <p:cTn id="117" dur="1000" fill="hold"/>
                                        <p:tgtEl>
                                          <p:spTgt spid="26"/>
                                        </p:tgtEl>
                                        <p:attrNameLst>
                                          <p:attrName>ppt_x</p:attrName>
                                        </p:attrNameLst>
                                      </p:cBhvr>
                                      <p:tavLst>
                                        <p:tav tm="0">
                                          <p:val>
                                            <p:strVal val="#ppt_x"/>
                                          </p:val>
                                        </p:tav>
                                        <p:tav tm="100000">
                                          <p:val>
                                            <p:strVal val="#ppt_x"/>
                                          </p:val>
                                        </p:tav>
                                      </p:tavLst>
                                    </p:anim>
                                    <p:anim calcmode="lin" valueType="num">
                                      <p:cBhvr>
                                        <p:cTn id="118" dur="1000" fill="hold"/>
                                        <p:tgtEl>
                                          <p:spTgt spid="2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fade">
                                      <p:cBhvr>
                                        <p:cTn id="121" dur="1000"/>
                                        <p:tgtEl>
                                          <p:spTgt spid="41"/>
                                        </p:tgtEl>
                                      </p:cBhvr>
                                    </p:animEffect>
                                    <p:anim calcmode="lin" valueType="num">
                                      <p:cBhvr>
                                        <p:cTn id="122" dur="1000" fill="hold"/>
                                        <p:tgtEl>
                                          <p:spTgt spid="41"/>
                                        </p:tgtEl>
                                        <p:attrNameLst>
                                          <p:attrName>ppt_x</p:attrName>
                                        </p:attrNameLst>
                                      </p:cBhvr>
                                      <p:tavLst>
                                        <p:tav tm="0">
                                          <p:val>
                                            <p:strVal val="#ppt_x"/>
                                          </p:val>
                                        </p:tav>
                                        <p:tav tm="100000">
                                          <p:val>
                                            <p:strVal val="#ppt_x"/>
                                          </p:val>
                                        </p:tav>
                                      </p:tavLst>
                                    </p:anim>
                                    <p:anim calcmode="lin" valueType="num">
                                      <p:cBhvr>
                                        <p:cTn id="123" dur="1000" fill="hold"/>
                                        <p:tgtEl>
                                          <p:spTgt spid="41"/>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1000"/>
                                        <p:tgtEl>
                                          <p:spTgt spid="47"/>
                                        </p:tgtEl>
                                      </p:cBhvr>
                                    </p:animEffect>
                                    <p:anim calcmode="lin" valueType="num">
                                      <p:cBhvr>
                                        <p:cTn id="127" dur="1000" fill="hold"/>
                                        <p:tgtEl>
                                          <p:spTgt spid="47"/>
                                        </p:tgtEl>
                                        <p:attrNameLst>
                                          <p:attrName>ppt_x</p:attrName>
                                        </p:attrNameLst>
                                      </p:cBhvr>
                                      <p:tavLst>
                                        <p:tav tm="0">
                                          <p:val>
                                            <p:strVal val="#ppt_x"/>
                                          </p:val>
                                        </p:tav>
                                        <p:tav tm="100000">
                                          <p:val>
                                            <p:strVal val="#ppt_x"/>
                                          </p:val>
                                        </p:tav>
                                      </p:tavLst>
                                    </p:anim>
                                    <p:anim calcmode="lin" valueType="num">
                                      <p:cBhvr>
                                        <p:cTn id="128" dur="1000" fill="hold"/>
                                        <p:tgtEl>
                                          <p:spTgt spid="47"/>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1000"/>
                                        <p:tgtEl>
                                          <p:spTgt spid="60"/>
                                        </p:tgtEl>
                                      </p:cBhvr>
                                    </p:animEffect>
                                    <p:anim calcmode="lin" valueType="num">
                                      <p:cBhvr>
                                        <p:cTn id="132" dur="1000" fill="hold"/>
                                        <p:tgtEl>
                                          <p:spTgt spid="60"/>
                                        </p:tgtEl>
                                        <p:attrNameLst>
                                          <p:attrName>ppt_x</p:attrName>
                                        </p:attrNameLst>
                                      </p:cBhvr>
                                      <p:tavLst>
                                        <p:tav tm="0">
                                          <p:val>
                                            <p:strVal val="#ppt_x"/>
                                          </p:val>
                                        </p:tav>
                                        <p:tav tm="100000">
                                          <p:val>
                                            <p:strVal val="#ppt_x"/>
                                          </p:val>
                                        </p:tav>
                                      </p:tavLst>
                                    </p:anim>
                                    <p:anim calcmode="lin" valueType="num">
                                      <p:cBhvr>
                                        <p:cTn id="133" dur="1000" fill="hold"/>
                                        <p:tgtEl>
                                          <p:spTgt spid="60"/>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69"/>
                                        </p:tgtEl>
                                        <p:attrNameLst>
                                          <p:attrName>style.visibility</p:attrName>
                                        </p:attrNameLst>
                                      </p:cBhvr>
                                      <p:to>
                                        <p:strVal val="visible"/>
                                      </p:to>
                                    </p:set>
                                    <p:animEffect transition="in" filter="fade">
                                      <p:cBhvr>
                                        <p:cTn id="136" dur="1000"/>
                                        <p:tgtEl>
                                          <p:spTgt spid="69"/>
                                        </p:tgtEl>
                                      </p:cBhvr>
                                    </p:animEffect>
                                    <p:anim calcmode="lin" valueType="num">
                                      <p:cBhvr>
                                        <p:cTn id="137" dur="1000" fill="hold"/>
                                        <p:tgtEl>
                                          <p:spTgt spid="69"/>
                                        </p:tgtEl>
                                        <p:attrNameLst>
                                          <p:attrName>ppt_x</p:attrName>
                                        </p:attrNameLst>
                                      </p:cBhvr>
                                      <p:tavLst>
                                        <p:tav tm="0">
                                          <p:val>
                                            <p:strVal val="#ppt_x"/>
                                          </p:val>
                                        </p:tav>
                                        <p:tav tm="100000">
                                          <p:val>
                                            <p:strVal val="#ppt_x"/>
                                          </p:val>
                                        </p:tav>
                                      </p:tavLst>
                                    </p:anim>
                                    <p:anim calcmode="lin" valueType="num">
                                      <p:cBhvr>
                                        <p:cTn id="138" dur="1000" fill="hold"/>
                                        <p:tgtEl>
                                          <p:spTgt spid="69"/>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96"/>
                                        </p:tgtEl>
                                        <p:attrNameLst>
                                          <p:attrName>style.visibility</p:attrName>
                                        </p:attrNameLst>
                                      </p:cBhvr>
                                      <p:to>
                                        <p:strVal val="visible"/>
                                      </p:to>
                                    </p:set>
                                    <p:animEffect transition="in" filter="fade">
                                      <p:cBhvr>
                                        <p:cTn id="141" dur="1000"/>
                                        <p:tgtEl>
                                          <p:spTgt spid="96"/>
                                        </p:tgtEl>
                                      </p:cBhvr>
                                    </p:animEffect>
                                    <p:anim calcmode="lin" valueType="num">
                                      <p:cBhvr>
                                        <p:cTn id="142" dur="1000" fill="hold"/>
                                        <p:tgtEl>
                                          <p:spTgt spid="96"/>
                                        </p:tgtEl>
                                        <p:attrNameLst>
                                          <p:attrName>ppt_x</p:attrName>
                                        </p:attrNameLst>
                                      </p:cBhvr>
                                      <p:tavLst>
                                        <p:tav tm="0">
                                          <p:val>
                                            <p:strVal val="#ppt_x"/>
                                          </p:val>
                                        </p:tav>
                                        <p:tav tm="100000">
                                          <p:val>
                                            <p:strVal val="#ppt_x"/>
                                          </p:val>
                                        </p:tav>
                                      </p:tavLst>
                                    </p:anim>
                                    <p:anim calcmode="lin" valueType="num">
                                      <p:cBhvr>
                                        <p:cTn id="143" dur="1000" fill="hold"/>
                                        <p:tgtEl>
                                          <p:spTgt spid="96"/>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97"/>
                                        </p:tgtEl>
                                        <p:attrNameLst>
                                          <p:attrName>style.visibility</p:attrName>
                                        </p:attrNameLst>
                                      </p:cBhvr>
                                      <p:to>
                                        <p:strVal val="visible"/>
                                      </p:to>
                                    </p:set>
                                    <p:animEffect transition="in" filter="fade">
                                      <p:cBhvr>
                                        <p:cTn id="146" dur="1000"/>
                                        <p:tgtEl>
                                          <p:spTgt spid="97"/>
                                        </p:tgtEl>
                                      </p:cBhvr>
                                    </p:animEffect>
                                    <p:anim calcmode="lin" valueType="num">
                                      <p:cBhvr>
                                        <p:cTn id="147" dur="1000" fill="hold"/>
                                        <p:tgtEl>
                                          <p:spTgt spid="97"/>
                                        </p:tgtEl>
                                        <p:attrNameLst>
                                          <p:attrName>ppt_x</p:attrName>
                                        </p:attrNameLst>
                                      </p:cBhvr>
                                      <p:tavLst>
                                        <p:tav tm="0">
                                          <p:val>
                                            <p:strVal val="#ppt_x"/>
                                          </p:val>
                                        </p:tav>
                                        <p:tav tm="100000">
                                          <p:val>
                                            <p:strVal val="#ppt_x"/>
                                          </p:val>
                                        </p:tav>
                                      </p:tavLst>
                                    </p:anim>
                                    <p:anim calcmode="lin" valueType="num">
                                      <p:cBhvr>
                                        <p:cTn id="148" dur="1000" fill="hold"/>
                                        <p:tgtEl>
                                          <p:spTgt spid="97"/>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122"/>
                                        </p:tgtEl>
                                        <p:attrNameLst>
                                          <p:attrName>style.visibility</p:attrName>
                                        </p:attrNameLst>
                                      </p:cBhvr>
                                      <p:to>
                                        <p:strVal val="visible"/>
                                      </p:to>
                                    </p:set>
                                    <p:animEffect transition="in" filter="fade">
                                      <p:cBhvr>
                                        <p:cTn id="151" dur="1000"/>
                                        <p:tgtEl>
                                          <p:spTgt spid="122"/>
                                        </p:tgtEl>
                                      </p:cBhvr>
                                    </p:animEffect>
                                    <p:anim calcmode="lin" valueType="num">
                                      <p:cBhvr>
                                        <p:cTn id="152" dur="1000" fill="hold"/>
                                        <p:tgtEl>
                                          <p:spTgt spid="122"/>
                                        </p:tgtEl>
                                        <p:attrNameLst>
                                          <p:attrName>ppt_x</p:attrName>
                                        </p:attrNameLst>
                                      </p:cBhvr>
                                      <p:tavLst>
                                        <p:tav tm="0">
                                          <p:val>
                                            <p:strVal val="#ppt_x"/>
                                          </p:val>
                                        </p:tav>
                                        <p:tav tm="100000">
                                          <p:val>
                                            <p:strVal val="#ppt_x"/>
                                          </p:val>
                                        </p:tav>
                                      </p:tavLst>
                                    </p:anim>
                                    <p:anim calcmode="lin" valueType="num">
                                      <p:cBhvr>
                                        <p:cTn id="153" dur="1000" fill="hold"/>
                                        <p:tgtEl>
                                          <p:spTgt spid="122"/>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124"/>
                                        </p:tgtEl>
                                        <p:attrNameLst>
                                          <p:attrName>style.visibility</p:attrName>
                                        </p:attrNameLst>
                                      </p:cBhvr>
                                      <p:to>
                                        <p:strVal val="visible"/>
                                      </p:to>
                                    </p:set>
                                    <p:animEffect transition="in" filter="fade">
                                      <p:cBhvr>
                                        <p:cTn id="156" dur="1000"/>
                                        <p:tgtEl>
                                          <p:spTgt spid="124"/>
                                        </p:tgtEl>
                                      </p:cBhvr>
                                    </p:animEffect>
                                    <p:anim calcmode="lin" valueType="num">
                                      <p:cBhvr>
                                        <p:cTn id="157" dur="1000" fill="hold"/>
                                        <p:tgtEl>
                                          <p:spTgt spid="124"/>
                                        </p:tgtEl>
                                        <p:attrNameLst>
                                          <p:attrName>ppt_x</p:attrName>
                                        </p:attrNameLst>
                                      </p:cBhvr>
                                      <p:tavLst>
                                        <p:tav tm="0">
                                          <p:val>
                                            <p:strVal val="#ppt_x"/>
                                          </p:val>
                                        </p:tav>
                                        <p:tav tm="100000">
                                          <p:val>
                                            <p:strVal val="#ppt_x"/>
                                          </p:val>
                                        </p:tav>
                                      </p:tavLst>
                                    </p:anim>
                                    <p:anim calcmode="lin" valueType="num">
                                      <p:cBhvr>
                                        <p:cTn id="158"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P spid="88" grpId="0"/>
      <p:bldP spid="89" grpId="0"/>
      <p:bldP spid="90" grpId="0"/>
      <p:bldP spid="91" grpId="0"/>
      <p:bldP spid="92" grpId="0"/>
      <p:bldP spid="93" grpId="0"/>
      <p:bldP spid="94" grpId="0"/>
      <p:bldP spid="95" grpId="0"/>
      <p:bldP spid="96" grpId="0"/>
      <p:bldP spid="9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8"/>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a:solidFill>
                  <a:srgbClr val="262A41"/>
                </a:solidFill>
                <a:latin typeface="Anton"/>
                <a:ea typeface="Anton"/>
                <a:cs typeface="Anton"/>
                <a:sym typeface="Anton"/>
              </a:rPr>
              <a:t>SUMMARY</a:t>
            </a:r>
            <a:endParaRPr lang="en-US" sz="8440">
              <a:solidFill>
                <a:schemeClr val="accent6"/>
              </a:solidFill>
              <a:latin typeface="Anton"/>
              <a:ea typeface="Anton"/>
              <a:cs typeface="Anton"/>
              <a:sym typeface="Anton"/>
            </a:endParaRPr>
          </a:p>
        </p:txBody>
      </p:sp>
      <p:sp>
        <p:nvSpPr>
          <p:cNvPr id="52" name="Freeform 52"/>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53" name="Freeform 35"/>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pic>
        <p:nvPicPr>
          <p:cNvPr id="81" name="Picture 80" descr="MicrosoftTeams-image 3"/>
          <p:cNvPicPr>
            <a:picLocks noChangeAspect="1"/>
          </p:cNvPicPr>
          <p:nvPr/>
        </p:nvPicPr>
        <p:blipFill>
          <a:blip r:embed="rId4"/>
          <a:stretch>
            <a:fillRect/>
          </a:stretch>
        </p:blipFill>
        <p:spPr>
          <a:xfrm>
            <a:off x="16189476" y="382830"/>
            <a:ext cx="1745822" cy="968236"/>
          </a:xfrm>
          <a:prstGeom prst="rect">
            <a:avLst/>
          </a:prstGeom>
        </p:spPr>
      </p:pic>
      <p:pic>
        <p:nvPicPr>
          <p:cNvPr id="3" name="Picture 2">
            <a:extLst>
              <a:ext uri="{FF2B5EF4-FFF2-40B4-BE49-F238E27FC236}">
                <a16:creationId xmlns:a16="http://schemas.microsoft.com/office/drawing/2014/main" id="{0D700F14-E045-D408-7DA1-477624CFA012}"/>
              </a:ext>
            </a:extLst>
          </p:cNvPr>
          <p:cNvPicPr>
            <a:picLocks noChangeAspect="1"/>
          </p:cNvPicPr>
          <p:nvPr/>
        </p:nvPicPr>
        <p:blipFill>
          <a:blip r:embed="rId5"/>
          <a:stretch>
            <a:fillRect/>
          </a:stretch>
        </p:blipFill>
        <p:spPr>
          <a:xfrm>
            <a:off x="2035983" y="2040717"/>
            <a:ext cx="2933700" cy="2133600"/>
          </a:xfrm>
          <a:prstGeom prst="rect">
            <a:avLst/>
          </a:prstGeom>
        </p:spPr>
      </p:pic>
      <p:pic>
        <p:nvPicPr>
          <p:cNvPr id="5" name="Picture 4">
            <a:extLst>
              <a:ext uri="{FF2B5EF4-FFF2-40B4-BE49-F238E27FC236}">
                <a16:creationId xmlns:a16="http://schemas.microsoft.com/office/drawing/2014/main" id="{10259513-5766-1B7B-4AC0-A0FBA657A6BC}"/>
              </a:ext>
            </a:extLst>
          </p:cNvPr>
          <p:cNvPicPr>
            <a:picLocks noChangeAspect="1"/>
          </p:cNvPicPr>
          <p:nvPr/>
        </p:nvPicPr>
        <p:blipFill>
          <a:blip r:embed="rId6"/>
          <a:stretch>
            <a:fillRect/>
          </a:stretch>
        </p:blipFill>
        <p:spPr>
          <a:xfrm>
            <a:off x="8815630" y="5600623"/>
            <a:ext cx="2933700" cy="2152650"/>
          </a:xfrm>
          <a:prstGeom prst="rect">
            <a:avLst/>
          </a:prstGeom>
        </p:spPr>
      </p:pic>
      <p:pic>
        <p:nvPicPr>
          <p:cNvPr id="7" name="Picture 6">
            <a:extLst>
              <a:ext uri="{FF2B5EF4-FFF2-40B4-BE49-F238E27FC236}">
                <a16:creationId xmlns:a16="http://schemas.microsoft.com/office/drawing/2014/main" id="{4735DCC4-1D82-AC27-40A8-B916006F5409}"/>
              </a:ext>
            </a:extLst>
          </p:cNvPr>
          <p:cNvPicPr>
            <a:picLocks noChangeAspect="1"/>
          </p:cNvPicPr>
          <p:nvPr/>
        </p:nvPicPr>
        <p:blipFill>
          <a:blip r:embed="rId7"/>
          <a:stretch>
            <a:fillRect/>
          </a:stretch>
        </p:blipFill>
        <p:spPr>
          <a:xfrm>
            <a:off x="11956727" y="7572375"/>
            <a:ext cx="2962275" cy="2143125"/>
          </a:xfrm>
          <a:prstGeom prst="rect">
            <a:avLst/>
          </a:prstGeom>
        </p:spPr>
      </p:pic>
      <p:pic>
        <p:nvPicPr>
          <p:cNvPr id="9" name="Picture 8">
            <a:extLst>
              <a:ext uri="{FF2B5EF4-FFF2-40B4-BE49-F238E27FC236}">
                <a16:creationId xmlns:a16="http://schemas.microsoft.com/office/drawing/2014/main" id="{591D91B1-5A3C-6A91-EAEC-9336F0553827}"/>
              </a:ext>
            </a:extLst>
          </p:cNvPr>
          <p:cNvPicPr>
            <a:picLocks noChangeAspect="1"/>
          </p:cNvPicPr>
          <p:nvPr/>
        </p:nvPicPr>
        <p:blipFill>
          <a:blip r:embed="rId8"/>
          <a:stretch>
            <a:fillRect/>
          </a:stretch>
        </p:blipFill>
        <p:spPr>
          <a:xfrm>
            <a:off x="5497757" y="3914117"/>
            <a:ext cx="2924175" cy="204787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56850466-6BB6-328E-3048-3C7599FE64FF}"/>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1A1AB215-311E-6534-E4CF-BC54647A9B42}"/>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Homework Assignment</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2A0BD484-0067-B399-882D-BEC709C89183}"/>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sp>
        <p:nvSpPr>
          <p:cNvPr id="53" name="Freeform 35">
            <a:extLst>
              <a:ext uri="{FF2B5EF4-FFF2-40B4-BE49-F238E27FC236}">
                <a16:creationId xmlns:a16="http://schemas.microsoft.com/office/drawing/2014/main" id="{C1E93C91-0553-D114-7CB6-5EFF8324489A}"/>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pic>
        <p:nvPicPr>
          <p:cNvPr id="81" name="Picture 80" descr="MicrosoftTeams-image 3">
            <a:extLst>
              <a:ext uri="{FF2B5EF4-FFF2-40B4-BE49-F238E27FC236}">
                <a16:creationId xmlns:a16="http://schemas.microsoft.com/office/drawing/2014/main" id="{2B990CF9-715A-38A1-2D5E-7946D979E148}"/>
              </a:ext>
            </a:extLst>
          </p:cNvPr>
          <p:cNvPicPr>
            <a:picLocks noChangeAspect="1"/>
          </p:cNvPicPr>
          <p:nvPr/>
        </p:nvPicPr>
        <p:blipFill>
          <a:blip r:embed="rId6"/>
          <a:stretch>
            <a:fillRect/>
          </a:stretch>
        </p:blipFill>
        <p:spPr>
          <a:xfrm>
            <a:off x="16189476" y="382830"/>
            <a:ext cx="1745822" cy="968236"/>
          </a:xfrm>
          <a:prstGeom prst="rect">
            <a:avLst/>
          </a:prstGeom>
        </p:spPr>
      </p:pic>
      <p:sp>
        <p:nvSpPr>
          <p:cNvPr id="4" name="TextBox 3">
            <a:extLst>
              <a:ext uri="{FF2B5EF4-FFF2-40B4-BE49-F238E27FC236}">
                <a16:creationId xmlns:a16="http://schemas.microsoft.com/office/drawing/2014/main" id="{F65AAD9E-FC9D-64D2-4E38-070C0A0694D5}"/>
              </a:ext>
            </a:extLst>
          </p:cNvPr>
          <p:cNvSpPr txBox="1"/>
          <p:nvPr/>
        </p:nvSpPr>
        <p:spPr>
          <a:xfrm>
            <a:off x="2504237" y="3612239"/>
            <a:ext cx="13969251" cy="5174574"/>
          </a:xfrm>
          <a:prstGeom prst="rect">
            <a:avLst/>
          </a:prstGeom>
        </p:spPr>
        <p:txBody>
          <a:bodyPr/>
          <a:lstStyle>
            <a:defPPr>
              <a:defRPr lang="en-US"/>
            </a:defPPr>
            <a:lvl1pPr marL="457200" indent="-457200">
              <a:lnSpc>
                <a:spcPct val="150000"/>
              </a:lnSpc>
              <a:spcBef>
                <a:spcPct val="20000"/>
              </a:spcBef>
              <a:buFont typeface="Wingdings" panose="05000000000000000000" pitchFamily="2" charset="2"/>
              <a:buChar char="§"/>
              <a:defRPr sz="2800">
                <a:latin typeface="Avenir Next LT Pro" panose="020B0504020202020204" pitchFamily="34" charset="0"/>
                <a:ea typeface="Arimo" panose="020B0604020202020204" charset="0"/>
                <a:cs typeface="Arimo" panose="020B060402020202020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dirty="0">
                <a:latin typeface="Cambria Math" panose="02040503050406030204" pitchFamily="18" charset="0"/>
                <a:ea typeface="Cambria Math" panose="02040503050406030204" pitchFamily="18" charset="0"/>
              </a:rPr>
              <a:t>Find the power production according to different seasons by number of solar panels.</a:t>
            </a:r>
          </a:p>
          <a:p>
            <a:r>
              <a:rPr lang="en-US" dirty="0">
                <a:latin typeface="Cambria Math" panose="02040503050406030204" pitchFamily="18" charset="0"/>
                <a:ea typeface="Cambria Math" panose="02040503050406030204" pitchFamily="18" charset="0"/>
              </a:rPr>
              <a:t>Season: For summer, direct sunlight is for 5-6 hours</a:t>
            </a:r>
          </a:p>
          <a:p>
            <a:pPr marL="0" indent="0" algn="ctr">
              <a:buNone/>
            </a:pPr>
            <a:r>
              <a:rPr lang="en-US" dirty="0">
                <a:solidFill>
                  <a:schemeClr val="tx2">
                    <a:lumMod val="60000"/>
                    <a:lumOff val="40000"/>
                  </a:schemeClr>
                </a:solidFill>
                <a:latin typeface="Cambria Math" panose="02040503050406030204" pitchFamily="18" charset="0"/>
                <a:ea typeface="Cambria Math" panose="02040503050406030204" pitchFamily="18" charset="0"/>
              </a:rPr>
              <a:t>Daily Output (kWh) = 300 W x 5 hours x 0.2 x No. of panels</a:t>
            </a:r>
          </a:p>
          <a:p>
            <a:r>
              <a:rPr lang="en-US" dirty="0">
                <a:latin typeface="Cambria Math" panose="02040503050406030204" pitchFamily="18" charset="0"/>
                <a:ea typeface="Cambria Math" panose="02040503050406030204" pitchFamily="18" charset="0"/>
              </a:rPr>
              <a:t>For winter, direct sunlight is for 2-3 hours</a:t>
            </a:r>
          </a:p>
          <a:p>
            <a:pPr marL="0" indent="0" algn="ctr">
              <a:buNone/>
            </a:pPr>
            <a:r>
              <a:rPr lang="en-US" dirty="0">
                <a:solidFill>
                  <a:schemeClr val="tx2">
                    <a:lumMod val="60000"/>
                    <a:lumOff val="40000"/>
                  </a:schemeClr>
                </a:solidFill>
                <a:latin typeface="Cambria Math" panose="02040503050406030204" pitchFamily="18" charset="0"/>
                <a:ea typeface="Cambria Math" panose="02040503050406030204" pitchFamily="18" charset="0"/>
              </a:rPr>
              <a:t>Daily Output (kWh) = 300 W x 2 hours x 0.2 x No. of panels</a:t>
            </a:r>
          </a:p>
          <a:p>
            <a:pPr marL="1371600" lvl="3" indent="0">
              <a:buNone/>
            </a:pPr>
            <a:endParaRPr lang="en-US" dirty="0">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42BF18A1-21C2-7CFA-91FB-BB793328042B}"/>
              </a:ext>
            </a:extLst>
          </p:cNvPr>
          <p:cNvSpPr txBox="1"/>
          <p:nvPr/>
        </p:nvSpPr>
        <p:spPr>
          <a:xfrm>
            <a:off x="2346529" y="8853410"/>
            <a:ext cx="184731" cy="461665"/>
          </a:xfrm>
          <a:prstGeom prst="rect">
            <a:avLst/>
          </a:prstGeom>
          <a:noFill/>
        </p:spPr>
        <p:txBody>
          <a:bodyPr wrap="none" rtlCol="0">
            <a:spAutoFit/>
          </a:bodyPr>
          <a:lstStyle/>
          <a:p>
            <a:endParaRPr lang="en-IN" sz="2400" dirty="0">
              <a:latin typeface="Avenir Next LT Pro" panose="020B0504020202020204" pitchFamily="34" charset="0"/>
            </a:endParaRPr>
          </a:p>
        </p:txBody>
      </p:sp>
    </p:spTree>
    <p:extLst>
      <p:ext uri="{BB962C8B-B14F-4D97-AF65-F5344CB8AC3E}">
        <p14:creationId xmlns:p14="http://schemas.microsoft.com/office/powerpoint/2010/main" val="3792504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A2AE449-E8CE-4690-BD78-B4F784D45FFB}"/>
            </a:ext>
          </a:extLst>
        </p:cNvPr>
        <p:cNvGrpSpPr/>
        <p:nvPr/>
      </p:nvGrpSpPr>
      <p:grpSpPr>
        <a:xfrm>
          <a:off x="0" y="0"/>
          <a:ext cx="0" cy="0"/>
          <a:chOff x="0" y="0"/>
          <a:chExt cx="0" cy="0"/>
        </a:xfrm>
      </p:grpSpPr>
      <p:sp>
        <p:nvSpPr>
          <p:cNvPr id="52" name="Freeform 52">
            <a:extLst>
              <a:ext uri="{FF2B5EF4-FFF2-40B4-BE49-F238E27FC236}">
                <a16:creationId xmlns:a16="http://schemas.microsoft.com/office/drawing/2014/main" id="{CFA642F1-756D-D516-EF65-77C221C58B65}"/>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sp>
        <p:nvSpPr>
          <p:cNvPr id="53" name="Freeform 35">
            <a:extLst>
              <a:ext uri="{FF2B5EF4-FFF2-40B4-BE49-F238E27FC236}">
                <a16:creationId xmlns:a16="http://schemas.microsoft.com/office/drawing/2014/main" id="{226C9826-946A-4E33-A3C0-EA984EC99D6E}"/>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pic>
        <p:nvPicPr>
          <p:cNvPr id="5" name="Picture 4">
            <a:extLst>
              <a:ext uri="{FF2B5EF4-FFF2-40B4-BE49-F238E27FC236}">
                <a16:creationId xmlns:a16="http://schemas.microsoft.com/office/drawing/2014/main" id="{D4460347-7EFE-78D8-20F0-429C964DE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43"/>
            <a:ext cx="18286857" cy="10285714"/>
          </a:xfrm>
          <a:prstGeom prst="rect">
            <a:avLst/>
          </a:prstGeom>
        </p:spPr>
      </p:pic>
    </p:spTree>
    <p:extLst>
      <p:ext uri="{BB962C8B-B14F-4D97-AF65-F5344CB8AC3E}">
        <p14:creationId xmlns:p14="http://schemas.microsoft.com/office/powerpoint/2010/main" val="1424039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10961" y="2883859"/>
            <a:ext cx="2014107" cy="201410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85EA"/>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1783101" y="2883859"/>
            <a:ext cx="2014107" cy="201410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9A2"/>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4610961" y="6164297"/>
            <a:ext cx="2014107" cy="201410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7843"/>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11" name="Group 11"/>
          <p:cNvGrpSpPr/>
          <p:nvPr/>
        </p:nvGrpSpPr>
        <p:grpSpPr>
          <a:xfrm>
            <a:off x="11612179" y="6164297"/>
            <a:ext cx="2014107" cy="20141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2A41"/>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sp>
        <p:nvSpPr>
          <p:cNvPr id="14" name="Freeform 14"/>
          <p:cNvSpPr/>
          <p:nvPr/>
        </p:nvSpPr>
        <p:spPr>
          <a:xfrm>
            <a:off x="7014172" y="5836786"/>
            <a:ext cx="4243924" cy="2984476"/>
          </a:xfrm>
          <a:custGeom>
            <a:avLst/>
            <a:gdLst/>
            <a:ahLst/>
            <a:cxnLst/>
            <a:rect l="l" t="t" r="r" b="b"/>
            <a:pathLst>
              <a:path w="4243924" h="2984476">
                <a:moveTo>
                  <a:pt x="0" y="0"/>
                </a:moveTo>
                <a:lnTo>
                  <a:pt x="4243925" y="0"/>
                </a:lnTo>
                <a:lnTo>
                  <a:pt x="4243925" y="2984476"/>
                </a:lnTo>
                <a:lnTo>
                  <a:pt x="0" y="29844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AutoShape 15"/>
          <p:cNvSpPr/>
          <p:nvPr/>
        </p:nvSpPr>
        <p:spPr>
          <a:xfrm>
            <a:off x="6625068" y="7185638"/>
            <a:ext cx="708164" cy="0"/>
          </a:xfrm>
          <a:prstGeom prst="line">
            <a:avLst/>
          </a:prstGeom>
          <a:ln w="28575" cap="flat">
            <a:solidFill>
              <a:srgbClr val="262A41"/>
            </a:solidFill>
            <a:prstDash val="solid"/>
            <a:headEnd type="none" w="sm" len="sm"/>
            <a:tailEnd type="none" w="sm" len="sm"/>
          </a:ln>
        </p:spPr>
      </p:sp>
      <p:sp>
        <p:nvSpPr>
          <p:cNvPr id="16" name="AutoShape 16"/>
          <p:cNvSpPr/>
          <p:nvPr/>
        </p:nvSpPr>
        <p:spPr>
          <a:xfrm>
            <a:off x="10904015" y="7185638"/>
            <a:ext cx="708164" cy="0"/>
          </a:xfrm>
          <a:prstGeom prst="line">
            <a:avLst/>
          </a:prstGeom>
          <a:ln w="28575" cap="flat">
            <a:solidFill>
              <a:srgbClr val="262A41"/>
            </a:solidFill>
            <a:prstDash val="solid"/>
            <a:headEnd type="none" w="sm" len="sm"/>
            <a:tailEnd type="none" w="sm" len="sm"/>
          </a:ln>
        </p:spPr>
      </p:sp>
      <p:sp>
        <p:nvSpPr>
          <p:cNvPr id="17" name="AutoShape 17"/>
          <p:cNvSpPr/>
          <p:nvPr/>
        </p:nvSpPr>
        <p:spPr>
          <a:xfrm>
            <a:off x="9951142" y="3905199"/>
            <a:ext cx="1831959" cy="14288"/>
          </a:xfrm>
          <a:prstGeom prst="line">
            <a:avLst/>
          </a:prstGeom>
          <a:ln w="28575" cap="flat">
            <a:solidFill>
              <a:srgbClr val="262A41"/>
            </a:solidFill>
            <a:prstDash val="solid"/>
            <a:headEnd type="none" w="sm" len="sm"/>
            <a:tailEnd type="none" w="sm" len="sm"/>
          </a:ln>
        </p:spPr>
      </p:sp>
      <p:sp>
        <p:nvSpPr>
          <p:cNvPr id="18" name="AutoShape 18"/>
          <p:cNvSpPr/>
          <p:nvPr/>
        </p:nvSpPr>
        <p:spPr>
          <a:xfrm>
            <a:off x="6625179" y="3890912"/>
            <a:ext cx="1831959" cy="14288"/>
          </a:xfrm>
          <a:prstGeom prst="line">
            <a:avLst/>
          </a:prstGeom>
          <a:ln w="28575" cap="flat">
            <a:solidFill>
              <a:srgbClr val="262A41"/>
            </a:solidFill>
            <a:prstDash val="solid"/>
            <a:headEnd type="none" w="sm" len="sm"/>
            <a:tailEnd type="none" w="sm" len="sm"/>
          </a:ln>
        </p:spPr>
      </p:sp>
      <p:sp>
        <p:nvSpPr>
          <p:cNvPr id="19" name="AutoShape 19"/>
          <p:cNvSpPr/>
          <p:nvPr/>
        </p:nvSpPr>
        <p:spPr>
          <a:xfrm>
            <a:off x="8471426" y="3890912"/>
            <a:ext cx="0" cy="1945874"/>
          </a:xfrm>
          <a:prstGeom prst="line">
            <a:avLst/>
          </a:prstGeom>
          <a:ln w="28575" cap="flat">
            <a:solidFill>
              <a:srgbClr val="262A41"/>
            </a:solidFill>
            <a:prstDash val="solid"/>
            <a:headEnd type="none" w="sm" len="sm"/>
            <a:tailEnd type="none" w="sm" len="sm"/>
          </a:ln>
        </p:spPr>
      </p:sp>
      <p:sp>
        <p:nvSpPr>
          <p:cNvPr id="20" name="AutoShape 20"/>
          <p:cNvSpPr/>
          <p:nvPr/>
        </p:nvSpPr>
        <p:spPr>
          <a:xfrm>
            <a:off x="9936854" y="3890912"/>
            <a:ext cx="0" cy="1945874"/>
          </a:xfrm>
          <a:prstGeom prst="line">
            <a:avLst/>
          </a:prstGeom>
          <a:ln w="28575" cap="flat">
            <a:solidFill>
              <a:srgbClr val="262A41"/>
            </a:solidFill>
            <a:prstDash val="solid"/>
            <a:headEnd type="none" w="sm" len="sm"/>
            <a:tailEnd type="none" w="sm" len="sm"/>
          </a:ln>
        </p:spPr>
      </p:sp>
      <p:sp>
        <p:nvSpPr>
          <p:cNvPr id="21" name="TextBox 21"/>
          <p:cNvSpPr txBox="1"/>
          <p:nvPr/>
        </p:nvSpPr>
        <p:spPr>
          <a:xfrm>
            <a:off x="14077807" y="3020393"/>
            <a:ext cx="2454222" cy="711862"/>
          </a:xfrm>
          <a:prstGeom prst="rect">
            <a:avLst/>
          </a:prstGeom>
        </p:spPr>
        <p:txBody>
          <a:bodyPr lIns="0" tIns="0" rIns="0" bIns="0" rtlCol="0" anchor="t">
            <a:spAutoFit/>
          </a:bodyPr>
          <a:lstStyle/>
          <a:p>
            <a:pPr algn="l">
              <a:lnSpc>
                <a:spcPts val="5695"/>
              </a:lnSpc>
            </a:pPr>
            <a:r>
              <a:rPr lang="en-US" sz="4745" dirty="0">
                <a:solidFill>
                  <a:srgbClr val="262A41"/>
                </a:solidFill>
                <a:latin typeface="Anton"/>
                <a:ea typeface="Anton"/>
                <a:cs typeface="Anton"/>
                <a:sym typeface="Anton"/>
              </a:rPr>
              <a:t>ShowTime</a:t>
            </a:r>
          </a:p>
        </p:txBody>
      </p:sp>
      <p:sp>
        <p:nvSpPr>
          <p:cNvPr id="22" name="TextBox 22"/>
          <p:cNvSpPr txBox="1"/>
          <p:nvPr/>
        </p:nvSpPr>
        <p:spPr>
          <a:xfrm>
            <a:off x="7924290" y="6740519"/>
            <a:ext cx="2560982" cy="696281"/>
          </a:xfrm>
          <a:prstGeom prst="rect">
            <a:avLst/>
          </a:prstGeom>
        </p:spPr>
        <p:txBody>
          <a:bodyPr wrap="square" lIns="0" tIns="0" rIns="0" bIns="0" rtlCol="0" anchor="t">
            <a:spAutoFit/>
          </a:bodyPr>
          <a:lstStyle/>
          <a:p>
            <a:pPr algn="l">
              <a:lnSpc>
                <a:spcPts val="5695"/>
              </a:lnSpc>
            </a:pPr>
            <a:r>
              <a:rPr lang="en-US" sz="4400">
                <a:solidFill>
                  <a:srgbClr val="262A41"/>
                </a:solidFill>
                <a:latin typeface="Anton"/>
                <a:ea typeface="Anton"/>
                <a:cs typeface="Anton"/>
                <a:sym typeface="Anton"/>
              </a:rPr>
              <a:t>IMPORTANT!</a:t>
            </a:r>
          </a:p>
        </p:txBody>
      </p:sp>
      <p:sp>
        <p:nvSpPr>
          <p:cNvPr id="23" name="TextBox 23"/>
          <p:cNvSpPr txBox="1"/>
          <p:nvPr/>
        </p:nvSpPr>
        <p:spPr>
          <a:xfrm>
            <a:off x="14077807" y="6431639"/>
            <a:ext cx="2454222" cy="707886"/>
          </a:xfrm>
          <a:prstGeom prst="rect">
            <a:avLst/>
          </a:prstGeom>
        </p:spPr>
        <p:txBody>
          <a:bodyPr lIns="0" tIns="0" rIns="0" bIns="0" rtlCol="0" anchor="t">
            <a:spAutoFit/>
          </a:bodyPr>
          <a:lstStyle/>
          <a:p>
            <a:pPr algn="l">
              <a:lnSpc>
                <a:spcPts val="5695"/>
              </a:lnSpc>
            </a:pPr>
            <a:r>
              <a:rPr lang="en-US" sz="4745" dirty="0">
                <a:solidFill>
                  <a:srgbClr val="262A41"/>
                </a:solidFill>
                <a:latin typeface="Anton"/>
                <a:ea typeface="Anton"/>
                <a:cs typeface="Anton"/>
                <a:sym typeface="Anton"/>
              </a:rPr>
              <a:t>Be Early</a:t>
            </a:r>
          </a:p>
        </p:txBody>
      </p:sp>
      <p:sp>
        <p:nvSpPr>
          <p:cNvPr id="24" name="TextBox 24"/>
          <p:cNvSpPr txBox="1"/>
          <p:nvPr/>
        </p:nvSpPr>
        <p:spPr>
          <a:xfrm>
            <a:off x="1447800" y="6435145"/>
            <a:ext cx="2810737" cy="707886"/>
          </a:xfrm>
          <a:prstGeom prst="rect">
            <a:avLst/>
          </a:prstGeom>
        </p:spPr>
        <p:txBody>
          <a:bodyPr wrap="square" lIns="0" tIns="0" rIns="0" bIns="0" rtlCol="0" anchor="t">
            <a:spAutoFit/>
          </a:bodyPr>
          <a:lstStyle/>
          <a:p>
            <a:pPr algn="r">
              <a:lnSpc>
                <a:spcPts val="5695"/>
              </a:lnSpc>
            </a:pPr>
            <a:r>
              <a:rPr lang="en-US" sz="4745" dirty="0">
                <a:solidFill>
                  <a:srgbClr val="262A41"/>
                </a:solidFill>
                <a:latin typeface="Anton"/>
                <a:ea typeface="Anton"/>
                <a:cs typeface="Anton"/>
                <a:sym typeface="Anton"/>
              </a:rPr>
              <a:t>HOMEWORK</a:t>
            </a:r>
          </a:p>
        </p:txBody>
      </p:sp>
      <p:sp>
        <p:nvSpPr>
          <p:cNvPr id="25" name="TextBox 25"/>
          <p:cNvSpPr txBox="1"/>
          <p:nvPr/>
        </p:nvSpPr>
        <p:spPr>
          <a:xfrm>
            <a:off x="14077807" y="3843287"/>
            <a:ext cx="2314501" cy="1366143"/>
          </a:xfrm>
          <a:prstGeom prst="rect">
            <a:avLst/>
          </a:prstGeom>
        </p:spPr>
        <p:txBody>
          <a:bodyPr lIns="0" tIns="0" rIns="0" bIns="0" rtlCol="0" anchor="t">
            <a:spAutoFit/>
          </a:bodyPr>
          <a:lstStyle/>
          <a:p>
            <a:pPr marL="0" lvl="0" indent="0" algn="l">
              <a:lnSpc>
                <a:spcPts val="2660"/>
              </a:lnSpc>
              <a:spcBef>
                <a:spcPct val="0"/>
              </a:spcBef>
            </a:pPr>
            <a:r>
              <a:rPr lang="en-US" sz="2000" dirty="0"/>
              <a:t>Share your creativity with your family – they’ll love seeing what you've built!</a:t>
            </a:r>
            <a:endParaRPr lang="en-US" sz="1900" u="none" strike="noStrike" dirty="0">
              <a:solidFill>
                <a:srgbClr val="262A41"/>
              </a:solidFill>
              <a:latin typeface="Arimo" panose="020B0604020202020204"/>
              <a:ea typeface="Arimo" panose="020B0604020202020204"/>
              <a:cs typeface="Arimo" panose="020B0604020202020204"/>
              <a:sym typeface="Arimo" panose="020B0604020202020204"/>
            </a:endParaRPr>
          </a:p>
        </p:txBody>
      </p:sp>
      <p:sp>
        <p:nvSpPr>
          <p:cNvPr id="26" name="TextBox 26"/>
          <p:cNvSpPr txBox="1"/>
          <p:nvPr/>
        </p:nvSpPr>
        <p:spPr>
          <a:xfrm>
            <a:off x="14077807" y="7254533"/>
            <a:ext cx="2314501" cy="1362809"/>
          </a:xfrm>
          <a:prstGeom prst="rect">
            <a:avLst/>
          </a:prstGeom>
        </p:spPr>
        <p:txBody>
          <a:bodyPr lIns="0" tIns="0" rIns="0" bIns="0" rtlCol="0" anchor="t">
            <a:spAutoFit/>
          </a:bodyPr>
          <a:lstStyle/>
          <a:p>
            <a:pPr marL="0" lvl="0" indent="0" algn="l">
              <a:lnSpc>
                <a:spcPts val="2660"/>
              </a:lnSpc>
              <a:spcBef>
                <a:spcPct val="0"/>
              </a:spcBef>
            </a:pPr>
            <a:r>
              <a:rPr lang="en-US" sz="1900" u="none" strike="noStrike">
                <a:solidFill>
                  <a:srgbClr val="262A41"/>
                </a:solidFill>
                <a:latin typeface="Arimo" panose="020B0604020202020204"/>
                <a:ea typeface="Arimo" panose="020B0604020202020204"/>
                <a:cs typeface="Arimo" panose="020B0604020202020204"/>
                <a:sym typeface="Arimo" panose="020B0604020202020204"/>
              </a:rPr>
              <a:t>Join a few minutes early for our next session to kick things off smoothly.</a:t>
            </a:r>
          </a:p>
        </p:txBody>
      </p:sp>
      <p:sp>
        <p:nvSpPr>
          <p:cNvPr id="27" name="TextBox 27"/>
          <p:cNvSpPr txBox="1"/>
          <p:nvPr/>
        </p:nvSpPr>
        <p:spPr>
          <a:xfrm>
            <a:off x="1804315" y="7254533"/>
            <a:ext cx="2314501" cy="1366143"/>
          </a:xfrm>
          <a:prstGeom prst="rect">
            <a:avLst/>
          </a:prstGeom>
        </p:spPr>
        <p:txBody>
          <a:bodyPr lIns="0" tIns="0" rIns="0" bIns="0" rtlCol="0" anchor="t">
            <a:spAutoFit/>
          </a:bodyPr>
          <a:lstStyle/>
          <a:p>
            <a:pPr marL="0" lvl="0" indent="0" algn="r">
              <a:lnSpc>
                <a:spcPts val="2660"/>
              </a:lnSpc>
              <a:spcBef>
                <a:spcPct val="0"/>
              </a:spcBef>
            </a:pPr>
            <a:r>
              <a:rPr lang="en-US" sz="2000"/>
              <a:t>“Consistency is key”: </a:t>
            </a:r>
          </a:p>
          <a:p>
            <a:pPr marL="0" lvl="0" indent="0" algn="r">
              <a:lnSpc>
                <a:spcPts val="2660"/>
              </a:lnSpc>
              <a:spcBef>
                <a:spcPct val="0"/>
              </a:spcBef>
            </a:pPr>
            <a:r>
              <a:rPr lang="en-US" sz="2000"/>
              <a:t>10 minutes of coding daily can make you a pro!</a:t>
            </a:r>
            <a:endParaRPr lang="en-US" sz="1900" u="none" strike="noStrike">
              <a:solidFill>
                <a:srgbClr val="262A41"/>
              </a:solidFill>
              <a:latin typeface="Arimo" panose="020B0604020202020204"/>
              <a:ea typeface="Arimo" panose="020B0604020202020204"/>
              <a:cs typeface="Arimo" panose="020B0604020202020204"/>
              <a:sym typeface="Arimo" panose="020B0604020202020204"/>
            </a:endParaRPr>
          </a:p>
        </p:txBody>
      </p:sp>
      <p:sp>
        <p:nvSpPr>
          <p:cNvPr id="28" name="TextBox 28"/>
          <p:cNvSpPr txBox="1"/>
          <p:nvPr/>
        </p:nvSpPr>
        <p:spPr>
          <a:xfrm>
            <a:off x="1734454" y="3972341"/>
            <a:ext cx="2314501" cy="1362809"/>
          </a:xfrm>
          <a:prstGeom prst="rect">
            <a:avLst/>
          </a:prstGeom>
        </p:spPr>
        <p:txBody>
          <a:bodyPr lIns="0" tIns="0" rIns="0" bIns="0" rtlCol="0" anchor="t">
            <a:spAutoFit/>
          </a:bodyPr>
          <a:lstStyle/>
          <a:p>
            <a:pPr marL="0" lvl="0" indent="0" algn="r">
              <a:lnSpc>
                <a:spcPts val="2660"/>
              </a:lnSpc>
              <a:spcBef>
                <a:spcPct val="0"/>
              </a:spcBef>
            </a:pPr>
            <a:r>
              <a:rPr lang="en-US" sz="1900" dirty="0">
                <a:solidFill>
                  <a:srgbClr val="262A41"/>
                </a:solidFill>
                <a:latin typeface="Arimo" panose="020B0604020202020204"/>
                <a:ea typeface="Arimo" panose="020B0604020202020204"/>
                <a:cs typeface="Arimo" panose="020B0604020202020204"/>
                <a:sym typeface="Arimo" panose="020B0604020202020204"/>
              </a:rPr>
              <a:t>Take a moment to rate today’s class after you leave. Your feedback is valuable!</a:t>
            </a:r>
            <a:endParaRPr lang="en-US" sz="1900" u="none" strike="noStrike" dirty="0">
              <a:solidFill>
                <a:srgbClr val="262A41"/>
              </a:solidFill>
              <a:latin typeface="Arimo" panose="020B0604020202020204"/>
              <a:ea typeface="Arimo" panose="020B0604020202020204"/>
              <a:cs typeface="Arimo" panose="020B0604020202020204"/>
              <a:sym typeface="Arimo" panose="020B0604020202020204"/>
            </a:endParaRPr>
          </a:p>
        </p:txBody>
      </p:sp>
      <p:sp>
        <p:nvSpPr>
          <p:cNvPr id="29" name="Freeform 29"/>
          <p:cNvSpPr/>
          <p:nvPr/>
        </p:nvSpPr>
        <p:spPr>
          <a:xfrm>
            <a:off x="15468600" y="-127305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sp>
        <p:nvSpPr>
          <p:cNvPr id="30" name="Freeform 30"/>
          <p:cNvSpPr/>
          <p:nvPr/>
        </p:nvSpPr>
        <p:spPr>
          <a:xfrm>
            <a:off x="-8826439" y="3919487"/>
            <a:ext cx="12484900" cy="10010620"/>
          </a:xfrm>
          <a:custGeom>
            <a:avLst/>
            <a:gdLst/>
            <a:ahLst/>
            <a:cxnLst/>
            <a:rect l="l" t="t" r="r" b="b"/>
            <a:pathLst>
              <a:path w="12484900" h="10010620">
                <a:moveTo>
                  <a:pt x="0" y="0"/>
                </a:moveTo>
                <a:lnTo>
                  <a:pt x="12484900" y="0"/>
                </a:lnTo>
                <a:lnTo>
                  <a:pt x="12484900" y="10010619"/>
                </a:lnTo>
                <a:lnTo>
                  <a:pt x="0" y="10010619"/>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sp>
        <p:nvSpPr>
          <p:cNvPr id="36" name="TextBox 36"/>
          <p:cNvSpPr txBox="1"/>
          <p:nvPr/>
        </p:nvSpPr>
        <p:spPr>
          <a:xfrm>
            <a:off x="1" y="3152953"/>
            <a:ext cx="4188676" cy="707886"/>
          </a:xfrm>
          <a:prstGeom prst="rect">
            <a:avLst/>
          </a:prstGeom>
        </p:spPr>
        <p:txBody>
          <a:bodyPr wrap="square" lIns="0" tIns="0" rIns="0" bIns="0" rtlCol="0" anchor="t">
            <a:spAutoFit/>
          </a:bodyPr>
          <a:lstStyle/>
          <a:p>
            <a:pPr algn="r">
              <a:lnSpc>
                <a:spcPts val="5695"/>
              </a:lnSpc>
            </a:pPr>
            <a:r>
              <a:rPr lang="en-US" sz="4745">
                <a:solidFill>
                  <a:srgbClr val="262A41"/>
                </a:solidFill>
                <a:latin typeface="Anton"/>
                <a:ea typeface="Anton"/>
                <a:cs typeface="Anton"/>
                <a:sym typeface="Anton"/>
              </a:rPr>
              <a:t>RATE &amp; RELATE</a:t>
            </a:r>
          </a:p>
        </p:txBody>
      </p:sp>
      <p:sp>
        <p:nvSpPr>
          <p:cNvPr id="37" name="Freeform 36"/>
          <p:cNvSpPr/>
          <p:nvPr/>
        </p:nvSpPr>
        <p:spPr>
          <a:xfrm>
            <a:off x="5001455" y="3233258"/>
            <a:ext cx="1252679" cy="1372457"/>
          </a:xfrm>
          <a:custGeom>
            <a:avLst/>
            <a:gdLst/>
            <a:ahLst/>
            <a:cxnLst/>
            <a:rect l="l" t="t" r="r" b="b"/>
            <a:pathLst>
              <a:path w="1252679" h="1372457">
                <a:moveTo>
                  <a:pt x="0" y="0"/>
                </a:moveTo>
                <a:lnTo>
                  <a:pt x="1252679" y="0"/>
                </a:lnTo>
                <a:lnTo>
                  <a:pt x="1252679" y="1372457"/>
                </a:lnTo>
                <a:lnTo>
                  <a:pt x="0" y="13724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38" name="Picture 37" descr="MicrosoftTeams-image 3"/>
          <p:cNvPicPr>
            <a:picLocks noChangeAspect="1"/>
          </p:cNvPicPr>
          <p:nvPr/>
        </p:nvPicPr>
        <p:blipFill>
          <a:blip r:embed="rId8"/>
          <a:stretch>
            <a:fillRect/>
          </a:stretch>
        </p:blipFill>
        <p:spPr>
          <a:xfrm>
            <a:off x="16189476" y="382830"/>
            <a:ext cx="1745822" cy="968236"/>
          </a:xfrm>
          <a:prstGeom prst="rect">
            <a:avLst/>
          </a:prstGeom>
        </p:spPr>
      </p:pic>
      <p:pic>
        <p:nvPicPr>
          <p:cNvPr id="40" name="Picture 39"/>
          <p:cNvPicPr>
            <a:picLocks noChangeAspect="1"/>
          </p:cNvPicPr>
          <p:nvPr/>
        </p:nvPicPr>
        <p:blipFill>
          <a:blip r:embed="rId9"/>
          <a:stretch>
            <a:fillRect/>
          </a:stretch>
        </p:blipFill>
        <p:spPr>
          <a:xfrm>
            <a:off x="5001455" y="6439892"/>
            <a:ext cx="1399266" cy="1399266"/>
          </a:xfrm>
          <a:prstGeom prst="rect">
            <a:avLst/>
          </a:prstGeom>
        </p:spPr>
      </p:pic>
      <p:pic>
        <p:nvPicPr>
          <p:cNvPr id="42" name="Picture 41"/>
          <p:cNvPicPr>
            <a:picLocks noChangeAspect="1"/>
          </p:cNvPicPr>
          <p:nvPr/>
        </p:nvPicPr>
        <p:blipFill>
          <a:blip r:embed="rId10"/>
          <a:stretch>
            <a:fillRect/>
          </a:stretch>
        </p:blipFill>
        <p:spPr>
          <a:xfrm>
            <a:off x="12009134" y="3109892"/>
            <a:ext cx="1562040" cy="1562040"/>
          </a:xfrm>
          <a:prstGeom prst="rect">
            <a:avLst/>
          </a:prstGeom>
        </p:spPr>
      </p:pic>
      <p:pic>
        <p:nvPicPr>
          <p:cNvPr id="46" name="Picture 45"/>
          <p:cNvPicPr>
            <a:picLocks noChangeAspect="1"/>
          </p:cNvPicPr>
          <p:nvPr/>
        </p:nvPicPr>
        <p:blipFill>
          <a:blip r:embed="rId11"/>
          <a:stretch>
            <a:fillRect/>
          </a:stretch>
        </p:blipFill>
        <p:spPr>
          <a:xfrm>
            <a:off x="11903913" y="6462822"/>
            <a:ext cx="1445632" cy="144563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53" presetClass="entr" presetSubtype="16"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Effect transition="in" filter="fade">
                                      <p:cBhvr>
                                        <p:cTn id="54" dur="500"/>
                                        <p:tgtEl>
                                          <p:spTgt spid="37"/>
                                        </p:tgtEl>
                                      </p:cBhvr>
                                    </p:animEffect>
                                  </p:childTnLst>
                                </p:cTn>
                              </p:par>
                              <p:par>
                                <p:cTn id="55" presetID="53" presetClass="entr" presetSubtype="16"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p:cTn id="57" dur="500" fill="hold"/>
                                        <p:tgtEl>
                                          <p:spTgt spid="40"/>
                                        </p:tgtEl>
                                        <p:attrNameLst>
                                          <p:attrName>ppt_w</p:attrName>
                                        </p:attrNameLst>
                                      </p:cBhvr>
                                      <p:tavLst>
                                        <p:tav tm="0">
                                          <p:val>
                                            <p:fltVal val="0"/>
                                          </p:val>
                                        </p:tav>
                                        <p:tav tm="100000">
                                          <p:val>
                                            <p:strVal val="#ppt_w"/>
                                          </p:val>
                                        </p:tav>
                                      </p:tavLst>
                                    </p:anim>
                                    <p:anim calcmode="lin" valueType="num">
                                      <p:cBhvr>
                                        <p:cTn id="58" dur="500" fill="hold"/>
                                        <p:tgtEl>
                                          <p:spTgt spid="40"/>
                                        </p:tgtEl>
                                        <p:attrNameLst>
                                          <p:attrName>ppt_h</p:attrName>
                                        </p:attrNameLst>
                                      </p:cBhvr>
                                      <p:tavLst>
                                        <p:tav tm="0">
                                          <p:val>
                                            <p:fltVal val="0"/>
                                          </p:val>
                                        </p:tav>
                                        <p:tav tm="100000">
                                          <p:val>
                                            <p:strVal val="#ppt_h"/>
                                          </p:val>
                                        </p:tav>
                                      </p:tavLst>
                                    </p:anim>
                                    <p:animEffect transition="in" filter="fade">
                                      <p:cBhvr>
                                        <p:cTn id="59" dur="500"/>
                                        <p:tgtEl>
                                          <p:spTgt spid="40"/>
                                        </p:tgtEl>
                                      </p:cBhvr>
                                    </p:animEffect>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par>
                                <p:cTn id="65" presetID="53" presetClass="entr" presetSubtype="16"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Effect transition="in" filter="fade">
                                      <p:cBhvr>
                                        <p:cTn id="69" dur="500"/>
                                        <p:tgtEl>
                                          <p:spTgt spid="46"/>
                                        </p:tgtEl>
                                      </p:cBhvr>
                                    </p:animEffect>
                                  </p:childTnLst>
                                </p:cTn>
                              </p:par>
                              <p:par>
                                <p:cTn id="70" presetID="53" presetClass="entr" presetSubtype="16" fill="hold" nodeType="with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p:cTn id="72" dur="500" fill="hold"/>
                                        <p:tgtEl>
                                          <p:spTgt spid="8"/>
                                        </p:tgtEl>
                                        <p:attrNameLst>
                                          <p:attrName>ppt_w</p:attrName>
                                        </p:attrNameLst>
                                      </p:cBhvr>
                                      <p:tavLst>
                                        <p:tav tm="0">
                                          <p:val>
                                            <p:fltVal val="0"/>
                                          </p:val>
                                        </p:tav>
                                        <p:tav tm="100000">
                                          <p:val>
                                            <p:strVal val="#ppt_w"/>
                                          </p:val>
                                        </p:tav>
                                      </p:tavLst>
                                    </p:anim>
                                    <p:anim calcmode="lin" valueType="num">
                                      <p:cBhvr>
                                        <p:cTn id="73" dur="500" fill="hold"/>
                                        <p:tgtEl>
                                          <p:spTgt spid="8"/>
                                        </p:tgtEl>
                                        <p:attrNameLst>
                                          <p:attrName>ppt_h</p:attrName>
                                        </p:attrNameLst>
                                      </p:cBhvr>
                                      <p:tavLst>
                                        <p:tav tm="0">
                                          <p:val>
                                            <p:fltVal val="0"/>
                                          </p:val>
                                        </p:tav>
                                        <p:tav tm="100000">
                                          <p:val>
                                            <p:strVal val="#ppt_h"/>
                                          </p:val>
                                        </p:tav>
                                      </p:tavLst>
                                    </p:anim>
                                    <p:animEffect transition="in" filter="fade">
                                      <p:cBhvr>
                                        <p:cTn id="74" dur="500"/>
                                        <p:tgtEl>
                                          <p:spTgt spid="8"/>
                                        </p:tgtEl>
                                      </p:cBhvr>
                                    </p:animEffect>
                                  </p:childTnLst>
                                </p:cTn>
                              </p:par>
                              <p:par>
                                <p:cTn id="75" presetID="53" presetClass="entr" presetSubtype="16" fill="hold" nodeType="withEffect">
                                  <p:stCondLst>
                                    <p:cond delay="0"/>
                                  </p:stCondLst>
                                  <p:childTnLst>
                                    <p:set>
                                      <p:cBhvr>
                                        <p:cTn id="76" dur="1" fill="hold">
                                          <p:stCondLst>
                                            <p:cond delay="0"/>
                                          </p:stCondLst>
                                        </p:cTn>
                                        <p:tgtEl>
                                          <p:spTgt spid="2"/>
                                        </p:tgtEl>
                                        <p:attrNameLst>
                                          <p:attrName>style.visibility</p:attrName>
                                        </p:attrNameLst>
                                      </p:cBhvr>
                                      <p:to>
                                        <p:strVal val="visible"/>
                                      </p:to>
                                    </p:set>
                                    <p:anim calcmode="lin" valueType="num">
                                      <p:cBhvr>
                                        <p:cTn id="77" dur="500" fill="hold"/>
                                        <p:tgtEl>
                                          <p:spTgt spid="2"/>
                                        </p:tgtEl>
                                        <p:attrNameLst>
                                          <p:attrName>ppt_w</p:attrName>
                                        </p:attrNameLst>
                                      </p:cBhvr>
                                      <p:tavLst>
                                        <p:tav tm="0">
                                          <p:val>
                                            <p:fltVal val="0"/>
                                          </p:val>
                                        </p:tav>
                                        <p:tav tm="100000">
                                          <p:val>
                                            <p:strVal val="#ppt_w"/>
                                          </p:val>
                                        </p:tav>
                                      </p:tavLst>
                                    </p:anim>
                                    <p:anim calcmode="lin" valueType="num">
                                      <p:cBhvr>
                                        <p:cTn id="78" dur="500" fill="hold"/>
                                        <p:tgtEl>
                                          <p:spTgt spid="2"/>
                                        </p:tgtEl>
                                        <p:attrNameLst>
                                          <p:attrName>ppt_h</p:attrName>
                                        </p:attrNameLst>
                                      </p:cBhvr>
                                      <p:tavLst>
                                        <p:tav tm="0">
                                          <p:val>
                                            <p:fltVal val="0"/>
                                          </p:val>
                                        </p:tav>
                                        <p:tav tm="100000">
                                          <p:val>
                                            <p:strVal val="#ppt_h"/>
                                          </p:val>
                                        </p:tav>
                                      </p:tavLst>
                                    </p:anim>
                                    <p:animEffect transition="in" filter="fade">
                                      <p:cBhvr>
                                        <p:cTn id="79" dur="500"/>
                                        <p:tgtEl>
                                          <p:spTgt spid="2"/>
                                        </p:tgtEl>
                                      </p:cBhvr>
                                    </p:animEffect>
                                  </p:childTnLst>
                                </p:cTn>
                              </p:par>
                              <p:par>
                                <p:cTn id="80" presetID="53" presetClass="entr" presetSubtype="16" fill="hold" nodeType="with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p:cTn id="82" dur="500" fill="hold"/>
                                        <p:tgtEl>
                                          <p:spTgt spid="5"/>
                                        </p:tgtEl>
                                        <p:attrNameLst>
                                          <p:attrName>ppt_w</p:attrName>
                                        </p:attrNameLst>
                                      </p:cBhvr>
                                      <p:tavLst>
                                        <p:tav tm="0">
                                          <p:val>
                                            <p:fltVal val="0"/>
                                          </p:val>
                                        </p:tav>
                                        <p:tav tm="100000">
                                          <p:val>
                                            <p:strVal val="#ppt_w"/>
                                          </p:val>
                                        </p:tav>
                                      </p:tavLst>
                                    </p:anim>
                                    <p:anim calcmode="lin" valueType="num">
                                      <p:cBhvr>
                                        <p:cTn id="83" dur="500" fill="hold"/>
                                        <p:tgtEl>
                                          <p:spTgt spid="5"/>
                                        </p:tgtEl>
                                        <p:attrNameLst>
                                          <p:attrName>ppt_h</p:attrName>
                                        </p:attrNameLst>
                                      </p:cBhvr>
                                      <p:tavLst>
                                        <p:tav tm="0">
                                          <p:val>
                                            <p:fltVal val="0"/>
                                          </p:val>
                                        </p:tav>
                                        <p:tav tm="100000">
                                          <p:val>
                                            <p:strVal val="#ppt_h"/>
                                          </p:val>
                                        </p:tav>
                                      </p:tavLst>
                                    </p:anim>
                                    <p:animEffect transition="in" filter="fade">
                                      <p:cBhvr>
                                        <p:cTn id="84" dur="500"/>
                                        <p:tgtEl>
                                          <p:spTgt spid="5"/>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anim calcmode="lin" valueType="num">
                                      <p:cBhvr>
                                        <p:cTn id="90" dur="500" fill="hold"/>
                                        <p:tgtEl>
                                          <p:spTgt spid="28"/>
                                        </p:tgtEl>
                                        <p:attrNameLst>
                                          <p:attrName>ppt_x</p:attrName>
                                        </p:attrNameLst>
                                      </p:cBhvr>
                                      <p:tavLst>
                                        <p:tav tm="0">
                                          <p:val>
                                            <p:strVal val="#ppt_x"/>
                                          </p:val>
                                        </p:tav>
                                        <p:tav tm="100000">
                                          <p:val>
                                            <p:strVal val="#ppt_x"/>
                                          </p:val>
                                        </p:tav>
                                      </p:tavLst>
                                    </p:anim>
                                    <p:anim calcmode="lin" valueType="num">
                                      <p:cBhvr>
                                        <p:cTn id="91" dur="500" fill="hold"/>
                                        <p:tgtEl>
                                          <p:spTgt spid="28"/>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anim calcmode="lin" valueType="num">
                                      <p:cBhvr>
                                        <p:cTn id="95" dur="500" fill="hold"/>
                                        <p:tgtEl>
                                          <p:spTgt spid="36"/>
                                        </p:tgtEl>
                                        <p:attrNameLst>
                                          <p:attrName>ppt_x</p:attrName>
                                        </p:attrNameLst>
                                      </p:cBhvr>
                                      <p:tavLst>
                                        <p:tav tm="0">
                                          <p:val>
                                            <p:strVal val="#ppt_x"/>
                                          </p:val>
                                        </p:tav>
                                        <p:tav tm="100000">
                                          <p:val>
                                            <p:strVal val="#ppt_x"/>
                                          </p:val>
                                        </p:tav>
                                      </p:tavLst>
                                    </p:anim>
                                    <p:anim calcmode="lin" valueType="num">
                                      <p:cBhvr>
                                        <p:cTn id="96"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anim calcmode="lin" valueType="num">
                                      <p:cBhvr>
                                        <p:cTn id="102" dur="500" fill="hold"/>
                                        <p:tgtEl>
                                          <p:spTgt spid="24"/>
                                        </p:tgtEl>
                                        <p:attrNameLst>
                                          <p:attrName>ppt_x</p:attrName>
                                        </p:attrNameLst>
                                      </p:cBhvr>
                                      <p:tavLst>
                                        <p:tav tm="0">
                                          <p:val>
                                            <p:strVal val="#ppt_x"/>
                                          </p:val>
                                        </p:tav>
                                        <p:tav tm="100000">
                                          <p:val>
                                            <p:strVal val="#ppt_x"/>
                                          </p:val>
                                        </p:tav>
                                      </p:tavLst>
                                    </p:anim>
                                    <p:anim calcmode="lin" valueType="num">
                                      <p:cBhvr>
                                        <p:cTn id="103" dur="500" fill="hold"/>
                                        <p:tgtEl>
                                          <p:spTgt spid="24"/>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anim calcmode="lin" valueType="num">
                                      <p:cBhvr>
                                        <p:cTn id="107" dur="500" fill="hold"/>
                                        <p:tgtEl>
                                          <p:spTgt spid="27"/>
                                        </p:tgtEl>
                                        <p:attrNameLst>
                                          <p:attrName>ppt_x</p:attrName>
                                        </p:attrNameLst>
                                      </p:cBhvr>
                                      <p:tavLst>
                                        <p:tav tm="0">
                                          <p:val>
                                            <p:strVal val="#ppt_x"/>
                                          </p:val>
                                        </p:tav>
                                        <p:tav tm="100000">
                                          <p:val>
                                            <p:strVal val="#ppt_x"/>
                                          </p:val>
                                        </p:tav>
                                      </p:tavLst>
                                    </p:anim>
                                    <p:anim calcmode="lin" valueType="num">
                                      <p:cBhvr>
                                        <p:cTn id="108"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fade">
                                      <p:cBhvr>
                                        <p:cTn id="113" dur="500"/>
                                        <p:tgtEl>
                                          <p:spTgt spid="21"/>
                                        </p:tgtEl>
                                      </p:cBhvr>
                                    </p:animEffect>
                                    <p:anim calcmode="lin" valueType="num">
                                      <p:cBhvr>
                                        <p:cTn id="114" dur="500" fill="hold"/>
                                        <p:tgtEl>
                                          <p:spTgt spid="21"/>
                                        </p:tgtEl>
                                        <p:attrNameLst>
                                          <p:attrName>ppt_x</p:attrName>
                                        </p:attrNameLst>
                                      </p:cBhvr>
                                      <p:tavLst>
                                        <p:tav tm="0">
                                          <p:val>
                                            <p:strVal val="#ppt_x"/>
                                          </p:val>
                                        </p:tav>
                                        <p:tav tm="100000">
                                          <p:val>
                                            <p:strVal val="#ppt_x"/>
                                          </p:val>
                                        </p:tav>
                                      </p:tavLst>
                                    </p:anim>
                                    <p:anim calcmode="lin" valueType="num">
                                      <p:cBhvr>
                                        <p:cTn id="115" dur="500" fill="hold"/>
                                        <p:tgtEl>
                                          <p:spTgt spid="21"/>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fade">
                                      <p:cBhvr>
                                        <p:cTn id="118" dur="500"/>
                                        <p:tgtEl>
                                          <p:spTgt spid="25"/>
                                        </p:tgtEl>
                                      </p:cBhvr>
                                    </p:animEffect>
                                    <p:anim calcmode="lin" valueType="num">
                                      <p:cBhvr>
                                        <p:cTn id="119" dur="500" fill="hold"/>
                                        <p:tgtEl>
                                          <p:spTgt spid="25"/>
                                        </p:tgtEl>
                                        <p:attrNameLst>
                                          <p:attrName>ppt_x</p:attrName>
                                        </p:attrNameLst>
                                      </p:cBhvr>
                                      <p:tavLst>
                                        <p:tav tm="0">
                                          <p:val>
                                            <p:strVal val="#ppt_x"/>
                                          </p:val>
                                        </p:tav>
                                        <p:tav tm="100000">
                                          <p:val>
                                            <p:strVal val="#ppt_x"/>
                                          </p:val>
                                        </p:tav>
                                      </p:tavLst>
                                    </p:anim>
                                    <p:anim calcmode="lin" valueType="num">
                                      <p:cBhvr>
                                        <p:cTn id="120"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grpId="0" nodeType="clickEffect">
                                  <p:stCondLst>
                                    <p:cond delay="0"/>
                                  </p:stCondLst>
                                  <p:childTnLst>
                                    <p:set>
                                      <p:cBhvr>
                                        <p:cTn id="124" dur="1" fill="hold">
                                          <p:stCondLst>
                                            <p:cond delay="0"/>
                                          </p:stCondLst>
                                        </p:cTn>
                                        <p:tgtEl>
                                          <p:spTgt spid="23"/>
                                        </p:tgtEl>
                                        <p:attrNameLst>
                                          <p:attrName>style.visibility</p:attrName>
                                        </p:attrNameLst>
                                      </p:cBhvr>
                                      <p:to>
                                        <p:strVal val="visible"/>
                                      </p:to>
                                    </p:set>
                                    <p:animEffect transition="in" filter="fade">
                                      <p:cBhvr>
                                        <p:cTn id="125" dur="500"/>
                                        <p:tgtEl>
                                          <p:spTgt spid="23"/>
                                        </p:tgtEl>
                                      </p:cBhvr>
                                    </p:animEffect>
                                    <p:anim calcmode="lin" valueType="num">
                                      <p:cBhvr>
                                        <p:cTn id="126" dur="500" fill="hold"/>
                                        <p:tgtEl>
                                          <p:spTgt spid="23"/>
                                        </p:tgtEl>
                                        <p:attrNameLst>
                                          <p:attrName>ppt_x</p:attrName>
                                        </p:attrNameLst>
                                      </p:cBhvr>
                                      <p:tavLst>
                                        <p:tav tm="0">
                                          <p:val>
                                            <p:strVal val="#ppt_x"/>
                                          </p:val>
                                        </p:tav>
                                        <p:tav tm="100000">
                                          <p:val>
                                            <p:strVal val="#ppt_x"/>
                                          </p:val>
                                        </p:tav>
                                      </p:tavLst>
                                    </p:anim>
                                    <p:anim calcmode="lin" valueType="num">
                                      <p:cBhvr>
                                        <p:cTn id="127" dur="500" fill="hold"/>
                                        <p:tgtEl>
                                          <p:spTgt spid="23"/>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26"/>
                                        </p:tgtEl>
                                        <p:attrNameLst>
                                          <p:attrName>style.visibility</p:attrName>
                                        </p:attrNameLst>
                                      </p:cBhvr>
                                      <p:to>
                                        <p:strVal val="visible"/>
                                      </p:to>
                                    </p:set>
                                    <p:animEffect transition="in" filter="fade">
                                      <p:cBhvr>
                                        <p:cTn id="130" dur="500"/>
                                        <p:tgtEl>
                                          <p:spTgt spid="26"/>
                                        </p:tgtEl>
                                      </p:cBhvr>
                                    </p:animEffect>
                                    <p:anim calcmode="lin" valueType="num">
                                      <p:cBhvr>
                                        <p:cTn id="131" dur="500" fill="hold"/>
                                        <p:tgtEl>
                                          <p:spTgt spid="26"/>
                                        </p:tgtEl>
                                        <p:attrNameLst>
                                          <p:attrName>ppt_x</p:attrName>
                                        </p:attrNameLst>
                                      </p:cBhvr>
                                      <p:tavLst>
                                        <p:tav tm="0">
                                          <p:val>
                                            <p:strVal val="#ppt_x"/>
                                          </p:val>
                                        </p:tav>
                                        <p:tav tm="100000">
                                          <p:val>
                                            <p:strVal val="#ppt_x"/>
                                          </p:val>
                                        </p:tav>
                                      </p:tavLst>
                                    </p:anim>
                                    <p:anim calcmode="lin" valueType="num">
                                      <p:cBhvr>
                                        <p:cTn id="132"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2818025" y="4500562"/>
            <a:ext cx="12651949" cy="1285875"/>
          </a:xfrm>
          <a:prstGeom prst="rect">
            <a:avLst/>
          </a:prstGeom>
        </p:spPr>
        <p:txBody>
          <a:bodyPr lIns="0" tIns="0" rIns="0" bIns="0" rtlCol="0" anchor="t">
            <a:spAutoFit/>
          </a:bodyPr>
          <a:lstStyle/>
          <a:p>
            <a:pPr marL="0" lvl="0" indent="0" algn="ctr">
              <a:lnSpc>
                <a:spcPts val="10130"/>
              </a:lnSpc>
              <a:spcBef>
                <a:spcPct val="0"/>
              </a:spcBef>
            </a:pPr>
            <a:r>
              <a:rPr lang="en-US" sz="8440" u="none" strike="noStrike" dirty="0">
                <a:solidFill>
                  <a:srgbClr val="262A41"/>
                </a:solidFill>
                <a:latin typeface="Anton"/>
                <a:ea typeface="Anton"/>
                <a:cs typeface="Anton"/>
                <a:sym typeface="Anton"/>
              </a:rPr>
              <a:t>Thank You!</a:t>
            </a:r>
          </a:p>
        </p:txBody>
      </p:sp>
      <p:sp>
        <p:nvSpPr>
          <p:cNvPr id="7" name="Freeform 7"/>
          <p:cNvSpPr/>
          <p:nvPr/>
        </p:nvSpPr>
        <p:spPr>
          <a:xfrm rot="1117918">
            <a:off x="11615925" y="-472040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8" name="Freeform 8"/>
          <p:cNvSpPr/>
          <p:nvPr/>
        </p:nvSpPr>
        <p:spPr>
          <a:xfrm rot="1117918">
            <a:off x="-7242752" y="603131"/>
            <a:ext cx="12484900" cy="10010620"/>
          </a:xfrm>
          <a:custGeom>
            <a:avLst/>
            <a:gdLst/>
            <a:ahLst/>
            <a:cxnLst/>
            <a:rect l="l" t="t" r="r" b="b"/>
            <a:pathLst>
              <a:path w="12484900" h="10010620">
                <a:moveTo>
                  <a:pt x="0" y="0"/>
                </a:moveTo>
                <a:lnTo>
                  <a:pt x="12484900" y="0"/>
                </a:lnTo>
                <a:lnTo>
                  <a:pt x="12484900" y="10010619"/>
                </a:lnTo>
                <a:lnTo>
                  <a:pt x="0" y="10010619"/>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pic>
        <p:nvPicPr>
          <p:cNvPr id="9" name="Picture 8" descr="MicrosoftTeams-image 3"/>
          <p:cNvPicPr>
            <a:picLocks noChangeAspect="1"/>
          </p:cNvPicPr>
          <p:nvPr/>
        </p:nvPicPr>
        <p:blipFill>
          <a:blip r:embed="rId4"/>
          <a:stretch>
            <a:fillRect/>
          </a:stretch>
        </p:blipFill>
        <p:spPr>
          <a:xfrm>
            <a:off x="16189476" y="382830"/>
            <a:ext cx="1745822" cy="96823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C9E90-797F-3515-D82C-9718CD1ACD3E}"/>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054BA929-B880-D04A-6073-9BE127FDBC63}"/>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a:solidFill>
                  <a:srgbClr val="262A41"/>
                </a:solidFill>
                <a:latin typeface="Anton"/>
                <a:ea typeface="Anton"/>
                <a:cs typeface="Anton"/>
                <a:sym typeface="Anton"/>
              </a:rPr>
              <a:t>ICE BREAKER</a:t>
            </a:r>
            <a:endParaRPr lang="en-US" sz="844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CA3A5EA3-21D3-79A8-06DC-08F00E612DED}"/>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37898AAA-8C6C-2154-4681-D848BF6A8DF5}"/>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E2DD4CE8-FFBD-E7A3-91F7-4CDC61AE0BFC}"/>
              </a:ext>
            </a:extLst>
          </p:cNvPr>
          <p:cNvPicPr>
            <a:picLocks noChangeAspect="1"/>
          </p:cNvPicPr>
          <p:nvPr/>
        </p:nvPicPr>
        <p:blipFill>
          <a:blip r:embed="rId5"/>
          <a:stretch>
            <a:fillRect/>
          </a:stretch>
        </p:blipFill>
        <p:spPr>
          <a:xfrm>
            <a:off x="16189476" y="382830"/>
            <a:ext cx="1745822" cy="968236"/>
          </a:xfrm>
          <a:prstGeom prst="rect">
            <a:avLst/>
          </a:prstGeom>
        </p:spPr>
      </p:pic>
      <p:sp>
        <p:nvSpPr>
          <p:cNvPr id="17" name="TextBox 16">
            <a:extLst>
              <a:ext uri="{FF2B5EF4-FFF2-40B4-BE49-F238E27FC236}">
                <a16:creationId xmlns:a16="http://schemas.microsoft.com/office/drawing/2014/main" id="{4348228E-6A9B-AB2D-63E7-C6B681B705E6}"/>
              </a:ext>
            </a:extLst>
          </p:cNvPr>
          <p:cNvSpPr txBox="1"/>
          <p:nvPr/>
        </p:nvSpPr>
        <p:spPr>
          <a:xfrm>
            <a:off x="1928401" y="3375936"/>
            <a:ext cx="8164778" cy="4766674"/>
          </a:xfrm>
          <a:prstGeom prst="rect">
            <a:avLst/>
          </a:prstGeom>
        </p:spPr>
        <p:txBody>
          <a:bodyPr/>
          <a:lstStyle>
            <a:defPPr>
              <a:defRPr lang="en-US"/>
            </a:defPPr>
            <a:lvl1pPr indent="0">
              <a:lnSpc>
                <a:spcPct val="150000"/>
              </a:lnSpc>
              <a:spcBef>
                <a:spcPct val="20000"/>
              </a:spcBef>
              <a:buFont typeface="Arial" panose="020B0604020202020204" pitchFamily="34" charset="0"/>
              <a:buNone/>
              <a:defRPr sz="2800">
                <a:latin typeface="Avenir Next LT Pro" panose="020B0504020202020204" pitchFamily="34" charset="0"/>
                <a:ea typeface="Arimo" panose="020B0604020202020204" charset="0"/>
                <a:cs typeface="Arimo" panose="020B060402020202020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just"/>
            <a:r>
              <a:rPr lang="en-US" sz="3200" dirty="0">
                <a:latin typeface="Cambria Math" panose="02040503050406030204" pitchFamily="18" charset="0"/>
                <a:ea typeface="Cambria Math" panose="02040503050406030204" pitchFamily="18" charset="0"/>
              </a:rPr>
              <a:t>"I capture sunlight to make power each day. </a:t>
            </a:r>
          </a:p>
          <a:p>
            <a:pPr algn="just"/>
            <a:r>
              <a:rPr lang="en-US" sz="3200" dirty="0">
                <a:latin typeface="Cambria Math" panose="02040503050406030204" pitchFamily="18" charset="0"/>
                <a:ea typeface="Cambria Math" panose="02040503050406030204" pitchFamily="18" charset="0"/>
              </a:rPr>
              <a:t>My output depends on how long the sun stays, where I’m placed, and the angle I face. </a:t>
            </a:r>
          </a:p>
          <a:p>
            <a:pPr algn="just"/>
            <a:r>
              <a:rPr lang="en-US" sz="3200" dirty="0">
                <a:latin typeface="Cambria Math" panose="02040503050406030204" pitchFamily="18" charset="0"/>
                <a:ea typeface="Cambria Math" panose="02040503050406030204" pitchFamily="18" charset="0"/>
              </a:rPr>
              <a:t>What am I, and what helps you calculate my energy?”</a:t>
            </a:r>
            <a:endParaRPr lang="en-IN" sz="3200" dirty="0">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id="{9F502E47-982D-3DA9-620F-3F240FCB3959}"/>
              </a:ext>
            </a:extLst>
          </p:cNvPr>
          <p:cNvPicPr>
            <a:picLocks noChangeAspect="1"/>
          </p:cNvPicPr>
          <p:nvPr/>
        </p:nvPicPr>
        <p:blipFill>
          <a:blip r:embed="rId6"/>
          <a:stretch>
            <a:fillRect/>
          </a:stretch>
        </p:blipFill>
        <p:spPr>
          <a:xfrm>
            <a:off x="10012799" y="2181117"/>
            <a:ext cx="5590751" cy="6365939"/>
          </a:xfrm>
          <a:prstGeom prst="rect">
            <a:avLst/>
          </a:prstGeom>
        </p:spPr>
      </p:pic>
    </p:spTree>
    <p:extLst>
      <p:ext uri="{BB962C8B-B14F-4D97-AF65-F5344CB8AC3E}">
        <p14:creationId xmlns:p14="http://schemas.microsoft.com/office/powerpoint/2010/main" val="2197371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13838-E355-A43C-E8BE-6D7273299467}"/>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B3DF0D78-D38C-53DD-0D6D-436A0CFE2D04}"/>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Learning Outcome</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26FD9C96-60F4-6394-3979-564363AA07E9}"/>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8F022E68-EAA0-D422-6617-57755F667C1F}"/>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43AA9EA0-05DE-232F-2C81-F331A6DE4A14}"/>
              </a:ext>
            </a:extLst>
          </p:cNvPr>
          <p:cNvPicPr>
            <a:picLocks noChangeAspect="1"/>
          </p:cNvPicPr>
          <p:nvPr/>
        </p:nvPicPr>
        <p:blipFill>
          <a:blip r:embed="rId5"/>
          <a:stretch>
            <a:fillRect/>
          </a:stretch>
        </p:blipFill>
        <p:spPr>
          <a:xfrm>
            <a:off x="16189476" y="382830"/>
            <a:ext cx="1745822" cy="968236"/>
          </a:xfrm>
          <a:prstGeom prst="rect">
            <a:avLst/>
          </a:prstGeom>
        </p:spPr>
      </p:pic>
      <p:sp>
        <p:nvSpPr>
          <p:cNvPr id="2" name="Content Placeholder 4">
            <a:extLst>
              <a:ext uri="{FF2B5EF4-FFF2-40B4-BE49-F238E27FC236}">
                <a16:creationId xmlns:a16="http://schemas.microsoft.com/office/drawing/2014/main" id="{33E341CD-EE56-F229-E3F9-67DB7454CA39}"/>
              </a:ext>
            </a:extLst>
          </p:cNvPr>
          <p:cNvSpPr txBox="1">
            <a:spLocks/>
          </p:cNvSpPr>
          <p:nvPr/>
        </p:nvSpPr>
        <p:spPr>
          <a:xfrm>
            <a:off x="2532600" y="3018096"/>
            <a:ext cx="12131667" cy="47994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
            </a:pPr>
            <a:r>
              <a:rPr lang="en-US" sz="2800" dirty="0">
                <a:latin typeface="Cambria Math" panose="02040503050406030204" pitchFamily="18" charset="0"/>
                <a:ea typeface="Cambria Math" panose="02040503050406030204" pitchFamily="18" charset="0"/>
                <a:cs typeface="Arimo" panose="020B0604020202020204" charset="0"/>
              </a:rPr>
              <a:t>Learn about history of Python,  features and applications of Python</a:t>
            </a:r>
          </a:p>
          <a:p>
            <a:pPr>
              <a:lnSpc>
                <a:spcPct val="150000"/>
              </a:lnSpc>
              <a:buFont typeface="Wingdings" panose="05000000000000000000" pitchFamily="2" charset="2"/>
              <a:buChar char="§"/>
            </a:pPr>
            <a:r>
              <a:rPr lang="en-US" sz="2800" dirty="0">
                <a:latin typeface="Cambria Math" panose="02040503050406030204" pitchFamily="18" charset="0"/>
                <a:ea typeface="Cambria Math" panose="02040503050406030204" pitchFamily="18" charset="0"/>
                <a:cs typeface="Arimo" panose="020B0604020202020204" charset="0"/>
                <a:sym typeface="+mn-ea"/>
              </a:rPr>
              <a:t>Explore the Python online IDE – Google Colab</a:t>
            </a:r>
          </a:p>
          <a:p>
            <a:pPr>
              <a:lnSpc>
                <a:spcPct val="150000"/>
              </a:lnSpc>
              <a:buFont typeface="Wingdings" panose="05000000000000000000" pitchFamily="2" charset="2"/>
              <a:buChar char="§"/>
            </a:pPr>
            <a:r>
              <a:rPr lang="en-US" sz="2800" dirty="0">
                <a:latin typeface="Cambria Math" panose="02040503050406030204" pitchFamily="18" charset="0"/>
                <a:ea typeface="Cambria Math" panose="02040503050406030204" pitchFamily="18" charset="0"/>
                <a:cs typeface="Arimo" panose="020B0604020202020204" charset="0"/>
              </a:rPr>
              <a:t>Explore and work with various Python data types.</a:t>
            </a:r>
          </a:p>
          <a:p>
            <a:pPr>
              <a:lnSpc>
                <a:spcPct val="150000"/>
              </a:lnSpc>
              <a:buFont typeface="Wingdings" panose="05000000000000000000" pitchFamily="2" charset="2"/>
              <a:buChar char="§"/>
            </a:pPr>
            <a:r>
              <a:rPr lang="en-US" sz="2800" dirty="0">
                <a:latin typeface="Cambria Math" panose="02040503050406030204" pitchFamily="18" charset="0"/>
                <a:ea typeface="Cambria Math" panose="02040503050406030204" pitchFamily="18" charset="0"/>
                <a:cs typeface="Arimo" panose="020B0604020202020204" charset="0"/>
              </a:rPr>
              <a:t>Understand how to declare and manage variables.</a:t>
            </a:r>
          </a:p>
          <a:p>
            <a:pPr>
              <a:lnSpc>
                <a:spcPct val="150000"/>
              </a:lnSpc>
              <a:buFont typeface="Wingdings" panose="05000000000000000000" pitchFamily="2" charset="2"/>
              <a:buChar char="§"/>
            </a:pPr>
            <a:r>
              <a:rPr lang="en-US" sz="2800" dirty="0">
                <a:latin typeface="Cambria Math" panose="02040503050406030204" pitchFamily="18" charset="0"/>
                <a:ea typeface="Cambria Math" panose="02040503050406030204" pitchFamily="18" charset="0"/>
                <a:cs typeface="Arimo" panose="020B0604020202020204" charset="0"/>
              </a:rPr>
              <a:t>Learn to perform type conversion between different data formats.</a:t>
            </a:r>
          </a:p>
          <a:p>
            <a:pPr>
              <a:lnSpc>
                <a:spcPct val="150000"/>
              </a:lnSpc>
              <a:buFont typeface="Wingdings" panose="05000000000000000000" pitchFamily="2" charset="2"/>
              <a:buChar char="§"/>
            </a:pPr>
            <a:r>
              <a:rPr lang="en-US" sz="2800" dirty="0">
                <a:latin typeface="Cambria Math" panose="02040503050406030204" pitchFamily="18" charset="0"/>
                <a:ea typeface="Cambria Math" panose="02040503050406030204" pitchFamily="18" charset="0"/>
                <a:cs typeface="Arimo" panose="020B0604020202020204" charset="0"/>
              </a:rPr>
              <a:t>Gain skills in using input and output functions for program interaction.</a:t>
            </a:r>
          </a:p>
          <a:p>
            <a:pPr>
              <a:lnSpc>
                <a:spcPct val="150000"/>
              </a:lnSpc>
              <a:buFont typeface="Wingdings" panose="05000000000000000000" pitchFamily="2" charset="2"/>
              <a:buChar char="§"/>
            </a:pPr>
            <a:endParaRPr lang="en-US" sz="2800" dirty="0">
              <a:latin typeface="Cambria Math" panose="02040503050406030204" pitchFamily="18" charset="0"/>
              <a:ea typeface="Cambria Math" panose="02040503050406030204" pitchFamily="18" charset="0"/>
              <a:cs typeface="Arimo" panose="020B0604020202020204" charset="0"/>
            </a:endParaRPr>
          </a:p>
          <a:p>
            <a:pPr>
              <a:buFont typeface="Wingdings" panose="05000000000000000000" pitchFamily="2" charset="2"/>
              <a:buChar char="§"/>
            </a:pPr>
            <a:endParaRPr lang="en-US" sz="2800" dirty="0">
              <a:latin typeface="Cambria Math" panose="02040503050406030204" pitchFamily="18" charset="0"/>
              <a:ea typeface="Cambria Math" panose="02040503050406030204" pitchFamily="18" charset="0"/>
              <a:cs typeface="Arimo" panose="020B0604020202020204" charset="0"/>
            </a:endParaRPr>
          </a:p>
          <a:p>
            <a:pPr>
              <a:lnSpc>
                <a:spcPct val="150000"/>
              </a:lnSpc>
              <a:buFont typeface="Wingdings" panose="05000000000000000000" pitchFamily="2" charset="2"/>
              <a:buChar char="§"/>
            </a:pPr>
            <a:endParaRPr lang="en-US" sz="2800" dirty="0">
              <a:latin typeface="Cambria Math" panose="02040503050406030204" pitchFamily="18" charset="0"/>
              <a:ea typeface="Cambria Math" panose="02040503050406030204" pitchFamily="18" charset="0"/>
              <a:cs typeface="Arimo" panose="020B0604020202020204" charset="0"/>
              <a:sym typeface="+mn-ea"/>
            </a:endParaRPr>
          </a:p>
          <a:p>
            <a:pPr>
              <a:lnSpc>
                <a:spcPct val="150000"/>
              </a:lnSpc>
              <a:buFont typeface="Wingdings" panose="05000000000000000000" pitchFamily="2" charset="2"/>
              <a:buChar char="§"/>
            </a:pPr>
            <a:endParaRPr lang="en-US" sz="2800" dirty="0">
              <a:latin typeface="Cambria Math" panose="02040503050406030204" pitchFamily="18" charset="0"/>
              <a:ea typeface="Cambria Math" panose="02040503050406030204" pitchFamily="18" charset="0"/>
              <a:cs typeface="Arimo" panose="020B0604020202020204" charset="0"/>
              <a:sym typeface="+mn-ea"/>
            </a:endParaRPr>
          </a:p>
        </p:txBody>
      </p:sp>
      <p:sp>
        <p:nvSpPr>
          <p:cNvPr id="4" name="TextBox 3">
            <a:extLst>
              <a:ext uri="{FF2B5EF4-FFF2-40B4-BE49-F238E27FC236}">
                <a16:creationId xmlns:a16="http://schemas.microsoft.com/office/drawing/2014/main" id="{AAC52742-8818-0D22-CBCD-BAF9173BF138}"/>
              </a:ext>
            </a:extLst>
          </p:cNvPr>
          <p:cNvSpPr txBox="1"/>
          <p:nvPr/>
        </p:nvSpPr>
        <p:spPr>
          <a:xfrm>
            <a:off x="233680" y="8836949"/>
            <a:ext cx="18674080" cy="830997"/>
          </a:xfrm>
          <a:prstGeom prst="rect">
            <a:avLst/>
          </a:prstGeom>
          <a:noFill/>
        </p:spPr>
        <p:txBody>
          <a:bodyPr wrap="square">
            <a:spAutoFit/>
          </a:bodyPr>
          <a:lstStyle/>
          <a:p>
            <a:pPr marL="0" indent="0" algn="ctr">
              <a:buNone/>
            </a:pPr>
            <a:r>
              <a:rPr lang="en-US" sz="4800" b="1" dirty="0">
                <a:solidFill>
                  <a:schemeClr val="tx2">
                    <a:lumMod val="60000"/>
                    <a:lumOff val="40000"/>
                  </a:schemeClr>
                </a:solidFill>
                <a:latin typeface="Cormorant Infant SemiBold" panose="00000700000000000000" pitchFamily="2" charset="0"/>
              </a:rPr>
              <a:t>Let’s unlock the potential of Python, one step at a time!</a:t>
            </a:r>
          </a:p>
        </p:txBody>
      </p:sp>
    </p:spTree>
    <p:extLst>
      <p:ext uri="{BB962C8B-B14F-4D97-AF65-F5344CB8AC3E}">
        <p14:creationId xmlns:p14="http://schemas.microsoft.com/office/powerpoint/2010/main" val="3167627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1A631BD-2FD1-B30A-063E-BC2B5157EC55}"/>
              </a:ext>
            </a:extLst>
          </p:cNvPr>
          <p:cNvPicPr>
            <a:picLocks noChangeAspect="1"/>
          </p:cNvPicPr>
          <p:nvPr/>
        </p:nvPicPr>
        <p:blipFill>
          <a:blip r:embed="rId3"/>
          <a:stretch>
            <a:fillRect/>
          </a:stretch>
        </p:blipFill>
        <p:spPr>
          <a:xfrm>
            <a:off x="1186287" y="5547231"/>
            <a:ext cx="4544496" cy="2838819"/>
          </a:xfrm>
          <a:prstGeom prst="rect">
            <a:avLst/>
          </a:prstGeom>
        </p:spPr>
      </p:pic>
      <p:sp>
        <p:nvSpPr>
          <p:cNvPr id="38" name="TextBox 38"/>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a:solidFill>
                  <a:srgbClr val="262A41"/>
                </a:solidFill>
                <a:latin typeface="Anton"/>
                <a:ea typeface="Anton"/>
                <a:cs typeface="Anton"/>
                <a:sym typeface="Anton"/>
              </a:rPr>
              <a:t>PROBLEM STATEMENT</a:t>
            </a:r>
            <a:endParaRPr lang="en-US" sz="8440">
              <a:solidFill>
                <a:schemeClr val="accent6"/>
              </a:solidFill>
              <a:latin typeface="Anton"/>
              <a:ea typeface="Anton"/>
              <a:cs typeface="Anton"/>
              <a:sym typeface="Anton"/>
            </a:endParaRPr>
          </a:p>
        </p:txBody>
      </p:sp>
      <p:sp>
        <p:nvSpPr>
          <p:cNvPr id="52" name="Freeform 52"/>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3" name="Freeform 35"/>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txBody>
          <a:bodyPr/>
          <a:lstStyle/>
          <a:p>
            <a:endParaRPr lang="en-IN" dirty="0"/>
          </a:p>
        </p:txBody>
      </p:sp>
      <p:pic>
        <p:nvPicPr>
          <p:cNvPr id="81" name="Picture 80" descr="MicrosoftTeams-image 3"/>
          <p:cNvPicPr>
            <a:picLocks noChangeAspect="1"/>
          </p:cNvPicPr>
          <p:nvPr/>
        </p:nvPicPr>
        <p:blipFill>
          <a:blip r:embed="rId6"/>
          <a:stretch>
            <a:fillRect/>
          </a:stretch>
        </p:blipFill>
        <p:spPr>
          <a:xfrm>
            <a:off x="16189476" y="382830"/>
            <a:ext cx="1745822" cy="968236"/>
          </a:xfrm>
          <a:prstGeom prst="rect">
            <a:avLst/>
          </a:prstGeom>
        </p:spPr>
      </p:pic>
      <p:sp>
        <p:nvSpPr>
          <p:cNvPr id="2" name="Content Placeholder 4">
            <a:extLst>
              <a:ext uri="{FF2B5EF4-FFF2-40B4-BE49-F238E27FC236}">
                <a16:creationId xmlns:a16="http://schemas.microsoft.com/office/drawing/2014/main" id="{A6B64C88-C894-0B79-BE3A-9104C76BDB72}"/>
              </a:ext>
            </a:extLst>
          </p:cNvPr>
          <p:cNvSpPr txBox="1">
            <a:spLocks/>
          </p:cNvSpPr>
          <p:nvPr/>
        </p:nvSpPr>
        <p:spPr>
          <a:xfrm>
            <a:off x="1145323" y="2644400"/>
            <a:ext cx="11746217" cy="255516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800" dirty="0">
                <a:latin typeface="Cambria Math" panose="02040503050406030204" pitchFamily="18" charset="0"/>
                <a:ea typeface="Cambria Math" panose="02040503050406030204" pitchFamily="18" charset="0"/>
                <a:cs typeface="Arimo" panose="020B0604020202020204" charset="0"/>
              </a:rPr>
              <a:t>Imagine you're a super-powered solar panel! </a:t>
            </a:r>
          </a:p>
          <a:p>
            <a:pPr marL="0" indent="0">
              <a:lnSpc>
                <a:spcPct val="150000"/>
              </a:lnSpc>
              <a:buNone/>
            </a:pPr>
            <a:r>
              <a:rPr lang="en-US" sz="2800" dirty="0">
                <a:latin typeface="Cambria Math" panose="02040503050406030204" pitchFamily="18" charset="0"/>
                <a:ea typeface="Cambria Math" panose="02040503050406030204" pitchFamily="18" charset="0"/>
                <a:cs typeface="Arimo" panose="020B0604020202020204" charset="0"/>
              </a:rPr>
              <a:t>Your job is to harness the sun's energy and turn it into electricity. </a:t>
            </a:r>
          </a:p>
          <a:p>
            <a:pPr marL="0" indent="0" algn="just">
              <a:lnSpc>
                <a:spcPct val="150000"/>
              </a:lnSpc>
              <a:buNone/>
            </a:pPr>
            <a:r>
              <a:rPr lang="en-US" sz="2800" dirty="0">
                <a:latin typeface="Cambria Math" panose="02040503050406030204" pitchFamily="18" charset="0"/>
                <a:ea typeface="Cambria Math" panose="02040503050406030204" pitchFamily="18" charset="0"/>
                <a:cs typeface="Arimo" panose="020B0604020202020204" charset="0"/>
              </a:rPr>
              <a:t>To do this, you need to calculate how much power you generate each day.</a:t>
            </a:r>
            <a:endParaRPr lang="en-US" sz="2800" dirty="0">
              <a:latin typeface="Cambria Math" panose="02040503050406030204" pitchFamily="18" charset="0"/>
              <a:ea typeface="Cambria Math" panose="02040503050406030204" pitchFamily="18" charset="0"/>
              <a:cs typeface="Arimo" panose="020B0604020202020204" charset="0"/>
              <a:sym typeface="+mn-ea"/>
            </a:endParaRPr>
          </a:p>
        </p:txBody>
      </p:sp>
      <p:sp>
        <p:nvSpPr>
          <p:cNvPr id="6" name="TextBox 5">
            <a:extLst>
              <a:ext uri="{FF2B5EF4-FFF2-40B4-BE49-F238E27FC236}">
                <a16:creationId xmlns:a16="http://schemas.microsoft.com/office/drawing/2014/main" id="{6DB3098F-02FD-47D7-3560-8AB54F1758D1}"/>
              </a:ext>
            </a:extLst>
          </p:cNvPr>
          <p:cNvSpPr txBox="1"/>
          <p:nvPr/>
        </p:nvSpPr>
        <p:spPr>
          <a:xfrm>
            <a:off x="5315354" y="5999124"/>
            <a:ext cx="11970945" cy="3083916"/>
          </a:xfrm>
          <a:prstGeom prst="rect">
            <a:avLst/>
          </a:prstGeom>
        </p:spPr>
        <p:txBody>
          <a:bodyPr/>
          <a:lstStyle>
            <a:defPPr>
              <a:defRPr lang="en-US"/>
            </a:defPPr>
            <a:lvl1pPr indent="0">
              <a:lnSpc>
                <a:spcPct val="150000"/>
              </a:lnSpc>
              <a:spcBef>
                <a:spcPct val="20000"/>
              </a:spcBef>
              <a:buFont typeface="Arial" panose="020B0604020202020204" pitchFamily="34" charset="0"/>
              <a:buNone/>
              <a:defRPr sz="2800">
                <a:latin typeface="Avenir Next LT Pro" panose="020B0504020202020204" pitchFamily="34" charset="0"/>
                <a:ea typeface="Arimo" panose="020B0604020202020204" charset="0"/>
                <a:cs typeface="Arimo" panose="020B060402020202020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b="1" dirty="0">
                <a:latin typeface="Cambria Math" panose="02040503050406030204" pitchFamily="18" charset="0"/>
                <a:ea typeface="Cambria Math" panose="02040503050406030204" pitchFamily="18" charset="0"/>
              </a:rPr>
              <a:t>Your Mission:</a:t>
            </a:r>
          </a:p>
          <a:p>
            <a:r>
              <a:rPr lang="en-US" dirty="0">
                <a:latin typeface="Cambria Math" panose="02040503050406030204" pitchFamily="18" charset="0"/>
                <a:ea typeface="Cambria Math" panose="02040503050406030204" pitchFamily="18" charset="0"/>
              </a:rPr>
              <a:t>Create a Python program to calculate the daily power output of a solar panel using factors like sunlight hours and panel efficiency. </a:t>
            </a:r>
          </a:p>
        </p:txBody>
      </p:sp>
      <p:pic>
        <p:nvPicPr>
          <p:cNvPr id="8" name="Picture 7">
            <a:extLst>
              <a:ext uri="{FF2B5EF4-FFF2-40B4-BE49-F238E27FC236}">
                <a16:creationId xmlns:a16="http://schemas.microsoft.com/office/drawing/2014/main" id="{F0AB2A60-3486-6208-1535-8E43BB7E858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581" b="89770" l="1070" r="89840">
                        <a14:foregroundMark x1="58289" y1="9974" x2="61230" y2="54476"/>
                        <a14:foregroundMark x1="61230" y1="54476" x2="62032" y2="55243"/>
                        <a14:foregroundMark x1="64171" y1="24297" x2="70856" y2="35294"/>
                        <a14:foregroundMark x1="48128" y1="9974" x2="51872" y2="38619"/>
                        <a14:foregroundMark x1="62834" y1="27110" x2="64706" y2="31714"/>
                        <a14:foregroundMark x1="69519" y1="49872" x2="76471" y2="65217"/>
                        <a14:foregroundMark x1="62834" y1="64962" x2="74866" y2="60614"/>
                        <a14:foregroundMark x1="51604" y1="70077" x2="67380" y2="76215"/>
                        <a14:foregroundMark x1="70321" y1="3581" x2="75668" y2="15857"/>
                        <a14:foregroundMark x1="75668" y1="15857" x2="75668" y2="15857"/>
                        <a14:foregroundMark x1="44385" y1="19693" x2="48663" y2="35038"/>
                        <a14:foregroundMark x1="54011" y1="20716" x2="74064" y2="39130"/>
                        <a14:foregroundMark x1="74064" y1="39130" x2="74332" y2="39130"/>
                        <a14:foregroundMark x1="20053" y1="23274" x2="5348" y2="36829"/>
                        <a14:foregroundMark x1="5348" y1="36829" x2="4813" y2="37084"/>
                        <a14:foregroundMark x1="20053" y1="46036" x2="12567" y2="62148"/>
                        <a14:foregroundMark x1="12567" y1="62148" x2="32086" y2="62660"/>
                        <a14:foregroundMark x1="19786" y1="70332" x2="31551" y2="76982"/>
                        <a14:foregroundMark x1="31551" y1="76982" x2="45989" y2="76982"/>
                        <a14:foregroundMark x1="45989" y1="76982" x2="45989" y2="76982"/>
                        <a14:foregroundMark x1="47861" y1="67519" x2="10160" y2="71867"/>
                        <a14:foregroundMark x1="10160" y1="71867" x2="8289" y2="77238"/>
                        <a14:foregroundMark x1="44385" y1="70844" x2="26471" y2="72890"/>
                        <a14:foregroundMark x1="18717" y1="77749" x2="30481" y2="74680"/>
                        <a14:foregroundMark x1="45187" y1="71867" x2="39305" y2="75192"/>
                        <a14:foregroundMark x1="33422" y1="67263" x2="11230" y2="68286"/>
                        <a14:foregroundMark x1="11230" y1="68286" x2="9893" y2="67008"/>
                        <a14:foregroundMark x1="36364" y1="67008" x2="13636" y2="61637"/>
                        <a14:foregroundMark x1="30749" y1="69309" x2="1070" y2="55243"/>
                        <a14:foregroundMark x1="24866" y1="70332" x2="12834" y2="64450"/>
                        <a14:foregroundMark x1="12834" y1="64450" x2="12834" y2="63939"/>
                        <a14:foregroundMark x1="14439" y1="69565" x2="10963" y2="65473"/>
                        <a14:foregroundMark x1="45722" y1="37340" x2="44920" y2="72123"/>
                        <a14:foregroundMark x1="44920" y1="72123" x2="44920" y2="72123"/>
                        <a14:foregroundMark x1="47059" y1="7928" x2="37968" y2="14578"/>
                      </a14:backgroundRemoval>
                    </a14:imgEffect>
                  </a14:imgLayer>
                </a14:imgProps>
              </a:ext>
            </a:extLst>
          </a:blip>
          <a:stretch>
            <a:fillRect/>
          </a:stretch>
        </p:blipFill>
        <p:spPr>
          <a:xfrm>
            <a:off x="13128277" y="1998679"/>
            <a:ext cx="5164109" cy="539884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8"/>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History of Python</a:t>
            </a:r>
            <a:endParaRPr lang="en-US" sz="8440" dirty="0">
              <a:solidFill>
                <a:schemeClr val="accent6"/>
              </a:solidFill>
              <a:latin typeface="Anton"/>
              <a:ea typeface="Anton"/>
              <a:cs typeface="Anton"/>
              <a:sym typeface="Anton"/>
            </a:endParaRPr>
          </a:p>
        </p:txBody>
      </p:sp>
      <p:sp>
        <p:nvSpPr>
          <p:cNvPr id="52" name="Freeform 52"/>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p:cNvPicPr>
            <a:picLocks noChangeAspect="1"/>
          </p:cNvPicPr>
          <p:nvPr/>
        </p:nvPicPr>
        <p:blipFill>
          <a:blip r:embed="rId5"/>
          <a:stretch>
            <a:fillRect/>
          </a:stretch>
        </p:blipFill>
        <p:spPr>
          <a:xfrm>
            <a:off x="16189476" y="382830"/>
            <a:ext cx="1745822" cy="968236"/>
          </a:xfrm>
          <a:prstGeom prst="rect">
            <a:avLst/>
          </a:prstGeom>
        </p:spPr>
      </p:pic>
      <p:sp>
        <p:nvSpPr>
          <p:cNvPr id="2" name="Freeform 2">
            <a:extLst>
              <a:ext uri="{FF2B5EF4-FFF2-40B4-BE49-F238E27FC236}">
                <a16:creationId xmlns:a16="http://schemas.microsoft.com/office/drawing/2014/main" id="{1F89D341-99E3-F024-C7F7-C486169045C3}"/>
              </a:ext>
            </a:extLst>
          </p:cNvPr>
          <p:cNvSpPr/>
          <p:nvPr/>
        </p:nvSpPr>
        <p:spPr>
          <a:xfrm>
            <a:off x="12858548" y="2327262"/>
            <a:ext cx="4203839" cy="5451870"/>
          </a:xfrm>
          <a:custGeom>
            <a:avLst/>
            <a:gdLst/>
            <a:ahLst/>
            <a:cxnLst/>
            <a:rect l="l" t="t" r="r" b="b"/>
            <a:pathLst>
              <a:path w="3569399" h="5346167">
                <a:moveTo>
                  <a:pt x="0" y="0"/>
                </a:moveTo>
                <a:lnTo>
                  <a:pt x="3569400" y="0"/>
                </a:lnTo>
                <a:lnTo>
                  <a:pt x="3569400" y="5346167"/>
                </a:lnTo>
                <a:lnTo>
                  <a:pt x="0" y="5346167"/>
                </a:lnTo>
                <a:lnTo>
                  <a:pt x="0" y="0"/>
                </a:lnTo>
                <a:close/>
              </a:path>
            </a:pathLst>
          </a:custGeom>
          <a:blipFill>
            <a:blip r:embed="rId6"/>
            <a:stretch>
              <a:fillRect/>
            </a:stretch>
          </a:blipFill>
        </p:spPr>
        <p:txBody>
          <a:bodyPr/>
          <a:lstStyle/>
          <a:p>
            <a:endParaRPr lang="en-IN" dirty="0">
              <a:latin typeface="Cambria Math" panose="02040503050406030204" pitchFamily="18" charset="0"/>
              <a:ea typeface="Cambria Math" panose="02040503050406030204" pitchFamily="18" charset="0"/>
            </a:endParaRPr>
          </a:p>
        </p:txBody>
      </p:sp>
      <p:sp>
        <p:nvSpPr>
          <p:cNvPr id="6" name="TextBox 9">
            <a:extLst>
              <a:ext uri="{FF2B5EF4-FFF2-40B4-BE49-F238E27FC236}">
                <a16:creationId xmlns:a16="http://schemas.microsoft.com/office/drawing/2014/main" id="{E22D6576-B0B0-8CE6-7BE3-717A31EC2E82}"/>
              </a:ext>
            </a:extLst>
          </p:cNvPr>
          <p:cNvSpPr txBox="1"/>
          <p:nvPr/>
        </p:nvSpPr>
        <p:spPr>
          <a:xfrm>
            <a:off x="13151392" y="8139656"/>
            <a:ext cx="3618150" cy="861774"/>
          </a:xfrm>
          <a:prstGeom prst="rect">
            <a:avLst/>
          </a:prstGeom>
        </p:spPr>
        <p:txBody>
          <a:bodyPr wrap="square" lIns="0" tIns="0" rIns="0" bIns="0" rtlCol="0" anchor="t">
            <a:spAutoFit/>
          </a:bodyPr>
          <a:lstStyle/>
          <a:p>
            <a:pPr algn="ctr">
              <a:spcBef>
                <a:spcPct val="0"/>
              </a:spcBef>
            </a:pPr>
            <a:r>
              <a:rPr lang="en-US" sz="2800" b="1" dirty="0">
                <a:solidFill>
                  <a:schemeClr val="tx2">
                    <a:lumMod val="60000"/>
                    <a:lumOff val="40000"/>
                  </a:schemeClr>
                </a:solidFill>
                <a:latin typeface="Cambria Math" panose="02040503050406030204" pitchFamily="18" charset="0"/>
                <a:ea typeface="Cambria Math" panose="02040503050406030204" pitchFamily="18" charset="0"/>
              </a:rPr>
              <a:t>Founded by Guido van Rossum 1991</a:t>
            </a:r>
          </a:p>
        </p:txBody>
      </p:sp>
      <p:sp>
        <p:nvSpPr>
          <p:cNvPr id="3" name="Rectangle 1">
            <a:extLst>
              <a:ext uri="{FF2B5EF4-FFF2-40B4-BE49-F238E27FC236}">
                <a16:creationId xmlns:a16="http://schemas.microsoft.com/office/drawing/2014/main" id="{7B65F79C-EDE5-0BD2-4EC8-A80BFBB3DE80}"/>
              </a:ext>
            </a:extLst>
          </p:cNvPr>
          <p:cNvSpPr>
            <a:spLocks noChangeArrowheads="1"/>
          </p:cNvSpPr>
          <p:nvPr/>
        </p:nvSpPr>
        <p:spPr bwMode="auto">
          <a:xfrm>
            <a:off x="994822" y="2327262"/>
            <a:ext cx="11349472" cy="7344732"/>
          </a:xfrm>
          <a:prstGeom prst="rect">
            <a:avLst/>
          </a:prstGeom>
        </p:spPr>
        <p:txBody>
          <a:bodyPr/>
          <a:lstStyle/>
          <a:p>
            <a:pPr marL="457200" indent="-457200" algn="just">
              <a:lnSpc>
                <a:spcPct val="150000"/>
              </a:lnSpc>
              <a:spcBef>
                <a:spcPct val="20000"/>
              </a:spcBef>
              <a:buFont typeface="Wingdings" panose="05000000000000000000" pitchFamily="2" charset="2"/>
              <a:buChar char="§"/>
            </a:pPr>
            <a:r>
              <a:rPr lang="en-US" altLang="en-US" sz="2800" dirty="0">
                <a:latin typeface="Cambria Math" panose="02040503050406030204" pitchFamily="18" charset="0"/>
                <a:ea typeface="Cambria Math" panose="02040503050406030204" pitchFamily="18" charset="0"/>
                <a:cs typeface="Arimo" panose="020B0604020202020204" charset="0"/>
              </a:rPr>
              <a:t>1989: Created by Guido van Rossum at CWI, inspired by the ABC language.</a:t>
            </a:r>
          </a:p>
          <a:p>
            <a:pPr marL="457200" indent="-457200" algn="just">
              <a:lnSpc>
                <a:spcPct val="150000"/>
              </a:lnSpc>
              <a:spcBef>
                <a:spcPct val="20000"/>
              </a:spcBef>
              <a:buFont typeface="Wingdings" panose="05000000000000000000" pitchFamily="2" charset="2"/>
              <a:buChar char="§"/>
            </a:pPr>
            <a:r>
              <a:rPr lang="en-US" altLang="en-US" sz="2800" dirty="0">
                <a:latin typeface="Cambria Math" panose="02040503050406030204" pitchFamily="18" charset="0"/>
                <a:ea typeface="Cambria Math" panose="02040503050406030204" pitchFamily="18" charset="0"/>
                <a:cs typeface="Arimo" panose="020B0604020202020204" charset="0"/>
              </a:rPr>
              <a:t>1991: First release (Python 0.9.0) with functions, exception handling, and core data types.</a:t>
            </a:r>
          </a:p>
          <a:p>
            <a:pPr marL="457200" indent="-457200" algn="just">
              <a:lnSpc>
                <a:spcPct val="150000"/>
              </a:lnSpc>
              <a:spcBef>
                <a:spcPct val="20000"/>
              </a:spcBef>
              <a:buFont typeface="Wingdings" panose="05000000000000000000" pitchFamily="2" charset="2"/>
              <a:buChar char="§"/>
            </a:pPr>
            <a:r>
              <a:rPr lang="en-US" altLang="en-US" sz="2800" dirty="0">
                <a:latin typeface="Cambria Math" panose="02040503050406030204" pitchFamily="18" charset="0"/>
                <a:ea typeface="Cambria Math" panose="02040503050406030204" pitchFamily="18" charset="0"/>
                <a:cs typeface="Arimo" panose="020B0604020202020204" charset="0"/>
              </a:rPr>
              <a:t>1994: Python 1.0 introduced modules, classes, and file handling.</a:t>
            </a:r>
          </a:p>
          <a:p>
            <a:pPr marL="457200" indent="-457200" algn="just">
              <a:lnSpc>
                <a:spcPct val="150000"/>
              </a:lnSpc>
              <a:spcBef>
                <a:spcPct val="20000"/>
              </a:spcBef>
              <a:buFont typeface="Wingdings" panose="05000000000000000000" pitchFamily="2" charset="2"/>
              <a:buChar char="§"/>
            </a:pPr>
            <a:r>
              <a:rPr lang="en-US" altLang="en-US" sz="2800" dirty="0">
                <a:latin typeface="Cambria Math" panose="02040503050406030204" pitchFamily="18" charset="0"/>
                <a:ea typeface="Cambria Math" panose="02040503050406030204" pitchFamily="18" charset="0"/>
                <a:cs typeface="Arimo" panose="020B0604020202020204" charset="0"/>
              </a:rPr>
              <a:t>2000: Python 2.0 added list comprehensions and garbage collection.</a:t>
            </a:r>
          </a:p>
          <a:p>
            <a:pPr marL="457200" indent="-457200" algn="just">
              <a:lnSpc>
                <a:spcPct val="150000"/>
              </a:lnSpc>
              <a:spcBef>
                <a:spcPct val="20000"/>
              </a:spcBef>
              <a:buFont typeface="Wingdings" panose="05000000000000000000" pitchFamily="2" charset="2"/>
              <a:buChar char="§"/>
            </a:pPr>
            <a:r>
              <a:rPr lang="en-US" altLang="en-US" sz="2800" dirty="0">
                <a:latin typeface="Cambria Math" panose="02040503050406030204" pitchFamily="18" charset="0"/>
                <a:ea typeface="Cambria Math" panose="02040503050406030204" pitchFamily="18" charset="0"/>
                <a:cs typeface="Arimo" panose="020B0604020202020204" charset="0"/>
              </a:rPr>
              <a:t>2008: Python 3.0 launched with better Unicode support and modern syntax.</a:t>
            </a:r>
          </a:p>
          <a:p>
            <a:pPr marL="457200" indent="-457200" algn="just">
              <a:lnSpc>
                <a:spcPct val="150000"/>
              </a:lnSpc>
              <a:spcBef>
                <a:spcPct val="20000"/>
              </a:spcBef>
              <a:buFont typeface="Wingdings" panose="05000000000000000000" pitchFamily="2" charset="2"/>
              <a:buChar char="§"/>
            </a:pPr>
            <a:r>
              <a:rPr lang="en-US" altLang="en-US" sz="2800" dirty="0">
                <a:latin typeface="Cambria Math" panose="02040503050406030204" pitchFamily="18" charset="0"/>
                <a:ea typeface="Cambria Math" panose="02040503050406030204" pitchFamily="18" charset="0"/>
                <a:cs typeface="Arimo" panose="020B0604020202020204" charset="0"/>
              </a:rPr>
              <a:t>Today: Widely used in web development, data science, AI, and automation.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B0C09-2196-0549-72B6-459E0ABF602B}"/>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073EEBED-0F12-E362-D7F1-0143A4720002}"/>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Features of Python</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8A33C40E-55B1-53BA-850A-BBB8B40E1650}"/>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ED7CEA7F-1B65-98FA-4D19-17AA7494F2BA}"/>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1BE9FD3F-81E8-E7D3-5ADF-74FE486160B5}"/>
              </a:ext>
            </a:extLst>
          </p:cNvPr>
          <p:cNvPicPr>
            <a:picLocks noChangeAspect="1"/>
          </p:cNvPicPr>
          <p:nvPr/>
        </p:nvPicPr>
        <p:blipFill>
          <a:blip r:embed="rId5"/>
          <a:stretch>
            <a:fillRect/>
          </a:stretch>
        </p:blipFill>
        <p:spPr>
          <a:xfrm>
            <a:off x="16189476" y="382830"/>
            <a:ext cx="1745822" cy="968236"/>
          </a:xfrm>
          <a:prstGeom prst="rect">
            <a:avLst/>
          </a:prstGeom>
        </p:spPr>
      </p:pic>
      <p:pic>
        <p:nvPicPr>
          <p:cNvPr id="13" name="Picture 12">
            <a:extLst>
              <a:ext uri="{FF2B5EF4-FFF2-40B4-BE49-F238E27FC236}">
                <a16:creationId xmlns:a16="http://schemas.microsoft.com/office/drawing/2014/main" id="{41DB0E6D-5C41-833A-77AB-F51F20B2A61B}"/>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4325106" y="2315885"/>
            <a:ext cx="9872158" cy="7455474"/>
          </a:xfrm>
          <a:prstGeom prst="rect">
            <a:avLst/>
          </a:prstGeom>
        </p:spPr>
      </p:pic>
    </p:spTree>
    <p:extLst>
      <p:ext uri="{BB962C8B-B14F-4D97-AF65-F5344CB8AC3E}">
        <p14:creationId xmlns:p14="http://schemas.microsoft.com/office/powerpoint/2010/main" val="1290003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017A2-E9A2-26A5-A43A-FED93A0F41C2}"/>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1635CC6F-3D84-732A-F765-A52C618390E5}"/>
              </a:ext>
            </a:extLst>
          </p:cNvPr>
          <p:cNvSpPr txBox="1"/>
          <p:nvPr/>
        </p:nvSpPr>
        <p:spPr>
          <a:xfrm>
            <a:off x="3158527" y="703453"/>
            <a:ext cx="11970945" cy="1295226"/>
          </a:xfrm>
          <a:prstGeom prst="rect">
            <a:avLst/>
          </a:prstGeom>
        </p:spPr>
        <p:txBody>
          <a:bodyPr lIns="0" tIns="0" rIns="0" bIns="0" rtlCol="0" anchor="t">
            <a:spAutoFit/>
          </a:bodyPr>
          <a:lstStyle/>
          <a:p>
            <a:pPr algn="ctr">
              <a:lnSpc>
                <a:spcPts val="10130"/>
              </a:lnSpc>
            </a:pPr>
            <a:r>
              <a:rPr lang="en-US" sz="8440" dirty="0">
                <a:solidFill>
                  <a:srgbClr val="262A41"/>
                </a:solidFill>
                <a:latin typeface="Anton"/>
                <a:ea typeface="Anton"/>
                <a:cs typeface="Anton"/>
                <a:sym typeface="Anton"/>
              </a:rPr>
              <a:t>Applications of Python</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B66CF97C-4413-2D78-E2BE-463E607F6A53}"/>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02226FFB-6E6B-50FA-C2FC-11F06E0BCD8B}"/>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EAFD5DB5-0A43-3020-02FD-E8007803743D}"/>
              </a:ext>
            </a:extLst>
          </p:cNvPr>
          <p:cNvPicPr>
            <a:picLocks noChangeAspect="1"/>
          </p:cNvPicPr>
          <p:nvPr/>
        </p:nvPicPr>
        <p:blipFill>
          <a:blip r:embed="rId5"/>
          <a:stretch>
            <a:fillRect/>
          </a:stretch>
        </p:blipFill>
        <p:spPr>
          <a:xfrm>
            <a:off x="16189476" y="382830"/>
            <a:ext cx="1745822" cy="968236"/>
          </a:xfrm>
          <a:prstGeom prst="rect">
            <a:avLst/>
          </a:prstGeom>
        </p:spPr>
      </p:pic>
      <p:sp>
        <p:nvSpPr>
          <p:cNvPr id="2" name="Rectangle: Rounded Corners 1">
            <a:extLst>
              <a:ext uri="{FF2B5EF4-FFF2-40B4-BE49-F238E27FC236}">
                <a16:creationId xmlns:a16="http://schemas.microsoft.com/office/drawing/2014/main" id="{71BD7AB8-E7E9-35B2-BA2F-617FD6C94FE2}"/>
              </a:ext>
            </a:extLst>
          </p:cNvPr>
          <p:cNvSpPr/>
          <p:nvPr/>
        </p:nvSpPr>
        <p:spPr>
          <a:xfrm>
            <a:off x="6676800" y="8182430"/>
            <a:ext cx="1577394" cy="1471860"/>
          </a:xfrm>
          <a:prstGeom prst="roundRect">
            <a:avLst/>
          </a:prstGeom>
          <a:solidFill>
            <a:srgbClr val="006666"/>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reeform 2">
            <a:extLst>
              <a:ext uri="{FF2B5EF4-FFF2-40B4-BE49-F238E27FC236}">
                <a16:creationId xmlns:a16="http://schemas.microsoft.com/office/drawing/2014/main" id="{D471E82D-172E-178C-75B9-AD06FBFB52B7}"/>
              </a:ext>
            </a:extLst>
          </p:cNvPr>
          <p:cNvSpPr/>
          <p:nvPr/>
        </p:nvSpPr>
        <p:spPr>
          <a:xfrm>
            <a:off x="1763886" y="2761340"/>
            <a:ext cx="1848654" cy="1562258"/>
          </a:xfrm>
          <a:custGeom>
            <a:avLst/>
            <a:gdLst/>
            <a:ahLst/>
            <a:cxnLst/>
            <a:rect l="l" t="t" r="r" b="b"/>
            <a:pathLst>
              <a:path w="2197509" h="1848654">
                <a:moveTo>
                  <a:pt x="0" y="0"/>
                </a:moveTo>
                <a:lnTo>
                  <a:pt x="2197508" y="0"/>
                </a:lnTo>
                <a:lnTo>
                  <a:pt x="2197508" y="1848654"/>
                </a:lnTo>
                <a:lnTo>
                  <a:pt x="0" y="1848654"/>
                </a:lnTo>
                <a:lnTo>
                  <a:pt x="0" y="0"/>
                </a:lnTo>
                <a:close/>
              </a:path>
            </a:pathLst>
          </a:custGeom>
          <a:blipFill>
            <a:blip r:embed="rId6"/>
            <a:stretch>
              <a:fillRect/>
            </a:stretch>
          </a:blipFill>
        </p:spPr>
        <p:txBody>
          <a:bodyPr/>
          <a:lstStyle/>
          <a:p>
            <a:endParaRPr lang="en-IN" dirty="0"/>
          </a:p>
        </p:txBody>
      </p:sp>
      <p:sp>
        <p:nvSpPr>
          <p:cNvPr id="4" name="Freeform 3">
            <a:extLst>
              <a:ext uri="{FF2B5EF4-FFF2-40B4-BE49-F238E27FC236}">
                <a16:creationId xmlns:a16="http://schemas.microsoft.com/office/drawing/2014/main" id="{2DF575C8-50B1-1B12-FA81-AFC1A87F0EB5}"/>
              </a:ext>
            </a:extLst>
          </p:cNvPr>
          <p:cNvSpPr/>
          <p:nvPr/>
        </p:nvSpPr>
        <p:spPr>
          <a:xfrm>
            <a:off x="10991155" y="2781965"/>
            <a:ext cx="1591472" cy="1393712"/>
          </a:xfrm>
          <a:custGeom>
            <a:avLst/>
            <a:gdLst/>
            <a:ahLst/>
            <a:cxnLst/>
            <a:rect l="l" t="t" r="r" b="b"/>
            <a:pathLst>
              <a:path w="1848654" h="1848654">
                <a:moveTo>
                  <a:pt x="0" y="0"/>
                </a:moveTo>
                <a:lnTo>
                  <a:pt x="1848655" y="0"/>
                </a:lnTo>
                <a:lnTo>
                  <a:pt x="1848655" y="1848654"/>
                </a:lnTo>
                <a:lnTo>
                  <a:pt x="0" y="18486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4">
            <a:extLst>
              <a:ext uri="{FF2B5EF4-FFF2-40B4-BE49-F238E27FC236}">
                <a16:creationId xmlns:a16="http://schemas.microsoft.com/office/drawing/2014/main" id="{E821FE79-C4EE-5165-4A59-9C682CEF341D}"/>
              </a:ext>
            </a:extLst>
          </p:cNvPr>
          <p:cNvSpPr/>
          <p:nvPr/>
        </p:nvSpPr>
        <p:spPr>
          <a:xfrm>
            <a:off x="1911781" y="5524789"/>
            <a:ext cx="1467084" cy="1528476"/>
          </a:xfrm>
          <a:custGeom>
            <a:avLst/>
            <a:gdLst/>
            <a:ahLst/>
            <a:cxnLst/>
            <a:rect l="l" t="t" r="r" b="b"/>
            <a:pathLst>
              <a:path w="1848654" h="1848654">
                <a:moveTo>
                  <a:pt x="0" y="0"/>
                </a:moveTo>
                <a:lnTo>
                  <a:pt x="1848654" y="0"/>
                </a:lnTo>
                <a:lnTo>
                  <a:pt x="1848654" y="1848654"/>
                </a:lnTo>
                <a:lnTo>
                  <a:pt x="0" y="18486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a:extLst>
              <a:ext uri="{FF2B5EF4-FFF2-40B4-BE49-F238E27FC236}">
                <a16:creationId xmlns:a16="http://schemas.microsoft.com/office/drawing/2014/main" id="{0D36B5E6-52F6-1CE9-A15B-2CE3363A65EE}"/>
              </a:ext>
            </a:extLst>
          </p:cNvPr>
          <p:cNvSpPr/>
          <p:nvPr/>
        </p:nvSpPr>
        <p:spPr>
          <a:xfrm>
            <a:off x="11085445" y="5654593"/>
            <a:ext cx="1577394" cy="1398672"/>
          </a:xfrm>
          <a:custGeom>
            <a:avLst/>
            <a:gdLst/>
            <a:ahLst/>
            <a:cxnLst/>
            <a:rect l="l" t="t" r="r" b="b"/>
            <a:pathLst>
              <a:path w="1880755" h="1880755">
                <a:moveTo>
                  <a:pt x="0" y="0"/>
                </a:moveTo>
                <a:lnTo>
                  <a:pt x="1880754" y="0"/>
                </a:lnTo>
                <a:lnTo>
                  <a:pt x="1880754" y="1880754"/>
                </a:lnTo>
                <a:lnTo>
                  <a:pt x="0" y="18807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sp>
        <p:nvSpPr>
          <p:cNvPr id="7" name="TextBox 9">
            <a:extLst>
              <a:ext uri="{FF2B5EF4-FFF2-40B4-BE49-F238E27FC236}">
                <a16:creationId xmlns:a16="http://schemas.microsoft.com/office/drawing/2014/main" id="{28F8ECBF-5551-7D07-13B1-688AA7D64068}"/>
              </a:ext>
            </a:extLst>
          </p:cNvPr>
          <p:cNvSpPr txBox="1"/>
          <p:nvPr/>
        </p:nvSpPr>
        <p:spPr>
          <a:xfrm>
            <a:off x="12711146" y="3162834"/>
            <a:ext cx="4595455" cy="553998"/>
          </a:xfrm>
          <a:prstGeom prst="rect">
            <a:avLst/>
          </a:prstGeom>
        </p:spPr>
        <p:txBody>
          <a:bodyPr wrap="square" lIns="0" tIns="0" rIns="0" bIns="0" rtlCol="0" anchor="t">
            <a:spAutoFit/>
          </a:bodyPr>
          <a:lstStyle/>
          <a:p>
            <a:pPr algn="ctr"/>
            <a:r>
              <a:rPr lang="en-US" sz="3600" dirty="0">
                <a:solidFill>
                  <a:schemeClr val="tx1"/>
                </a:solidFill>
                <a:latin typeface="Cambria Math" panose="02040503050406030204" pitchFamily="18" charset="0"/>
                <a:ea typeface="Cambria Math" panose="02040503050406030204" pitchFamily="18" charset="0"/>
              </a:rPr>
              <a:t>Software Applications</a:t>
            </a:r>
          </a:p>
        </p:txBody>
      </p:sp>
      <p:sp>
        <p:nvSpPr>
          <p:cNvPr id="8" name="TextBox 10">
            <a:extLst>
              <a:ext uri="{FF2B5EF4-FFF2-40B4-BE49-F238E27FC236}">
                <a16:creationId xmlns:a16="http://schemas.microsoft.com/office/drawing/2014/main" id="{91D4BACF-69ED-2866-4E3B-B8503BDBB344}"/>
              </a:ext>
            </a:extLst>
          </p:cNvPr>
          <p:cNvSpPr txBox="1"/>
          <p:nvPr/>
        </p:nvSpPr>
        <p:spPr>
          <a:xfrm>
            <a:off x="3392254" y="5658244"/>
            <a:ext cx="3771615" cy="1107996"/>
          </a:xfrm>
          <a:prstGeom prst="rect">
            <a:avLst/>
          </a:prstGeom>
        </p:spPr>
        <p:txBody>
          <a:bodyPr wrap="square" lIns="0" tIns="0" rIns="0" bIns="0" rtlCol="0" anchor="t">
            <a:spAutoFit/>
          </a:bodyPr>
          <a:lstStyle/>
          <a:p>
            <a:pPr algn="ctr"/>
            <a:r>
              <a:rPr lang="en-US" sz="3600" dirty="0">
                <a:solidFill>
                  <a:schemeClr val="tx1"/>
                </a:solidFill>
                <a:latin typeface="Cambria Math" panose="02040503050406030204" pitchFamily="18" charset="0"/>
                <a:ea typeface="Cambria Math" panose="02040503050406030204" pitchFamily="18" charset="0"/>
              </a:rPr>
              <a:t>GUI Applications and widgets</a:t>
            </a:r>
          </a:p>
        </p:txBody>
      </p:sp>
      <p:sp>
        <p:nvSpPr>
          <p:cNvPr id="9" name="TextBox 11">
            <a:extLst>
              <a:ext uri="{FF2B5EF4-FFF2-40B4-BE49-F238E27FC236}">
                <a16:creationId xmlns:a16="http://schemas.microsoft.com/office/drawing/2014/main" id="{853D6A3D-4BDE-7940-82B5-312969615568}"/>
              </a:ext>
            </a:extLst>
          </p:cNvPr>
          <p:cNvSpPr txBox="1"/>
          <p:nvPr/>
        </p:nvSpPr>
        <p:spPr>
          <a:xfrm>
            <a:off x="8347755" y="8575000"/>
            <a:ext cx="3649028" cy="566694"/>
          </a:xfrm>
          <a:prstGeom prst="rect">
            <a:avLst/>
          </a:prstGeom>
        </p:spPr>
        <p:txBody>
          <a:bodyPr lIns="0" tIns="0" rIns="0" bIns="0" rtlCol="0" anchor="t">
            <a:spAutoFit/>
          </a:bodyPr>
          <a:lstStyle/>
          <a:p>
            <a:pPr algn="ctr">
              <a:lnSpc>
                <a:spcPts val="4760"/>
              </a:lnSpc>
            </a:pPr>
            <a:r>
              <a:rPr lang="en-US" sz="3600" dirty="0">
                <a:solidFill>
                  <a:schemeClr val="tx1"/>
                </a:solidFill>
                <a:latin typeface="Cambria Math" panose="02040503050406030204" pitchFamily="18" charset="0"/>
                <a:ea typeface="Cambria Math" panose="02040503050406030204" pitchFamily="18" charset="0"/>
              </a:rPr>
              <a:t>Big Data handling</a:t>
            </a:r>
          </a:p>
        </p:txBody>
      </p:sp>
      <p:sp>
        <p:nvSpPr>
          <p:cNvPr id="10" name="Freeform 5">
            <a:extLst>
              <a:ext uri="{FF2B5EF4-FFF2-40B4-BE49-F238E27FC236}">
                <a16:creationId xmlns:a16="http://schemas.microsoft.com/office/drawing/2014/main" id="{3CB42FA4-2D64-A647-1230-817514C78FA2}"/>
              </a:ext>
            </a:extLst>
          </p:cNvPr>
          <p:cNvSpPr/>
          <p:nvPr/>
        </p:nvSpPr>
        <p:spPr>
          <a:xfrm>
            <a:off x="6767522" y="8358425"/>
            <a:ext cx="1415845" cy="1119869"/>
          </a:xfrm>
          <a:custGeom>
            <a:avLst/>
            <a:gdLst/>
            <a:ahLst/>
            <a:cxnLst/>
            <a:rect l="l" t="t" r="r" b="b"/>
            <a:pathLst>
              <a:path w="1845293" h="1848654">
                <a:moveTo>
                  <a:pt x="0" y="0"/>
                </a:moveTo>
                <a:lnTo>
                  <a:pt x="1845292" y="0"/>
                </a:lnTo>
                <a:lnTo>
                  <a:pt x="1845292" y="1848654"/>
                </a:lnTo>
                <a:lnTo>
                  <a:pt x="0" y="18486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dirty="0">
              <a:solidFill>
                <a:schemeClr val="tx1"/>
              </a:solidFill>
              <a:highlight>
                <a:srgbClr val="FFFF00"/>
              </a:highlight>
            </a:endParaRPr>
          </a:p>
        </p:txBody>
      </p:sp>
      <p:sp>
        <p:nvSpPr>
          <p:cNvPr id="11" name="TextBox 8">
            <a:extLst>
              <a:ext uri="{FF2B5EF4-FFF2-40B4-BE49-F238E27FC236}">
                <a16:creationId xmlns:a16="http://schemas.microsoft.com/office/drawing/2014/main" id="{90D59373-2821-5354-28A1-81B42900B945}"/>
              </a:ext>
            </a:extLst>
          </p:cNvPr>
          <p:cNvSpPr txBox="1"/>
          <p:nvPr/>
        </p:nvSpPr>
        <p:spPr>
          <a:xfrm>
            <a:off x="3602038" y="3083598"/>
            <a:ext cx="3863459" cy="566694"/>
          </a:xfrm>
          <a:prstGeom prst="rect">
            <a:avLst/>
          </a:prstGeom>
        </p:spPr>
        <p:txBody>
          <a:bodyPr lIns="0" tIns="0" rIns="0" bIns="0" rtlCol="0" anchor="t">
            <a:spAutoFit/>
          </a:bodyPr>
          <a:lstStyle/>
          <a:p>
            <a:pPr algn="ctr">
              <a:lnSpc>
                <a:spcPts val="4760"/>
              </a:lnSpc>
            </a:pPr>
            <a:r>
              <a:rPr lang="en-US" sz="3600" dirty="0">
                <a:solidFill>
                  <a:schemeClr val="tx1"/>
                </a:solidFill>
                <a:latin typeface="Cambria Math" panose="02040503050406030204" pitchFamily="18" charset="0"/>
                <a:ea typeface="Cambria Math" panose="02040503050406030204" pitchFamily="18" charset="0"/>
              </a:rPr>
              <a:t>Web Development</a:t>
            </a:r>
          </a:p>
        </p:txBody>
      </p:sp>
      <p:sp>
        <p:nvSpPr>
          <p:cNvPr id="12" name="TextBox 12">
            <a:extLst>
              <a:ext uri="{FF2B5EF4-FFF2-40B4-BE49-F238E27FC236}">
                <a16:creationId xmlns:a16="http://schemas.microsoft.com/office/drawing/2014/main" id="{56387057-DD73-E2A5-3A2B-36426AD89C77}"/>
              </a:ext>
            </a:extLst>
          </p:cNvPr>
          <p:cNvSpPr txBox="1"/>
          <p:nvPr/>
        </p:nvSpPr>
        <p:spPr>
          <a:xfrm>
            <a:off x="12711146" y="5799931"/>
            <a:ext cx="3873269" cy="1107996"/>
          </a:xfrm>
          <a:prstGeom prst="rect">
            <a:avLst/>
          </a:prstGeom>
        </p:spPr>
        <p:txBody>
          <a:bodyPr wrap="square" lIns="0" tIns="0" rIns="0" bIns="0" rtlCol="0" anchor="t">
            <a:spAutoFit/>
          </a:bodyPr>
          <a:lstStyle/>
          <a:p>
            <a:pPr algn="ctr"/>
            <a:r>
              <a:rPr lang="en-US" sz="3600" dirty="0">
                <a:solidFill>
                  <a:schemeClr val="tx1"/>
                </a:solidFill>
                <a:latin typeface="Cambria Math" panose="02040503050406030204" pitchFamily="18" charset="0"/>
                <a:ea typeface="Cambria Math" panose="02040503050406030204" pitchFamily="18" charset="0"/>
              </a:rPr>
              <a:t>Machine learning and AI</a:t>
            </a:r>
          </a:p>
        </p:txBody>
      </p:sp>
    </p:spTree>
    <p:extLst>
      <p:ext uri="{BB962C8B-B14F-4D97-AF65-F5344CB8AC3E}">
        <p14:creationId xmlns:p14="http://schemas.microsoft.com/office/powerpoint/2010/main" val="3182331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anim calcmode="lin" valueType="num">
                                      <p:cBhvr>
                                        <p:cTn id="30" dur="500" fill="hold"/>
                                        <p:tgtEl>
                                          <p:spTgt spid="5"/>
                                        </p:tgtEl>
                                        <p:attrNameLst>
                                          <p:attrName>ppt_x</p:attrName>
                                        </p:attrNameLst>
                                      </p:cBhvr>
                                      <p:tavLst>
                                        <p:tav tm="0">
                                          <p:val>
                                            <p:strVal val="#ppt_x"/>
                                          </p:val>
                                        </p:tav>
                                        <p:tav tm="100000">
                                          <p:val>
                                            <p:strVal val="#ppt_x"/>
                                          </p:val>
                                        </p:tav>
                                      </p:tavLst>
                                    </p:anim>
                                    <p:anim calcmode="lin" valueType="num">
                                      <p:cBhvr>
                                        <p:cTn id="31" dur="5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anim calcmode="lin" valueType="num">
                                      <p:cBhvr>
                                        <p:cTn id="35" dur="500" fill="hold"/>
                                        <p:tgtEl>
                                          <p:spTgt spid="6"/>
                                        </p:tgtEl>
                                        <p:attrNameLst>
                                          <p:attrName>ppt_x</p:attrName>
                                        </p:attrNameLst>
                                      </p:cBhvr>
                                      <p:tavLst>
                                        <p:tav tm="0">
                                          <p:val>
                                            <p:strVal val="#ppt_x"/>
                                          </p:val>
                                        </p:tav>
                                        <p:tav tm="100000">
                                          <p:val>
                                            <p:strVal val="#ppt_x"/>
                                          </p:val>
                                        </p:tav>
                                      </p:tavLst>
                                    </p:anim>
                                    <p:anim calcmode="lin" valueType="num">
                                      <p:cBhvr>
                                        <p:cTn id="36" dur="500" fill="hold"/>
                                        <p:tgtEl>
                                          <p:spTgt spid="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anim calcmode="lin" valueType="num">
                                      <p:cBhvr>
                                        <p:cTn id="40" dur="500" fill="hold"/>
                                        <p:tgtEl>
                                          <p:spTgt spid="8"/>
                                        </p:tgtEl>
                                        <p:attrNameLst>
                                          <p:attrName>ppt_x</p:attrName>
                                        </p:attrNameLst>
                                      </p:cBhvr>
                                      <p:tavLst>
                                        <p:tav tm="0">
                                          <p:val>
                                            <p:strVal val="#ppt_x"/>
                                          </p:val>
                                        </p:tav>
                                        <p:tav tm="100000">
                                          <p:val>
                                            <p:strVal val="#ppt_x"/>
                                          </p:val>
                                        </p:tav>
                                      </p:tavLst>
                                    </p:anim>
                                    <p:anim calcmode="lin" valueType="num">
                                      <p:cBhvr>
                                        <p:cTn id="41" dur="5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anim calcmode="lin" valueType="num">
                                      <p:cBhvr>
                                        <p:cTn id="45" dur="500" fill="hold"/>
                                        <p:tgtEl>
                                          <p:spTgt spid="12"/>
                                        </p:tgtEl>
                                        <p:attrNameLst>
                                          <p:attrName>ppt_x</p:attrName>
                                        </p:attrNameLst>
                                      </p:cBhvr>
                                      <p:tavLst>
                                        <p:tav tm="0">
                                          <p:val>
                                            <p:strVal val="#ppt_x"/>
                                          </p:val>
                                        </p:tav>
                                        <p:tav tm="100000">
                                          <p:val>
                                            <p:strVal val="#ppt_x"/>
                                          </p:val>
                                        </p:tav>
                                      </p:tavLst>
                                    </p:anim>
                                    <p:anim calcmode="lin" valueType="num">
                                      <p:cBhvr>
                                        <p:cTn id="4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anim calcmode="lin" valueType="num">
                                      <p:cBhvr>
                                        <p:cTn id="52" dur="500" fill="hold"/>
                                        <p:tgtEl>
                                          <p:spTgt spid="2"/>
                                        </p:tgtEl>
                                        <p:attrNameLst>
                                          <p:attrName>ppt_x</p:attrName>
                                        </p:attrNameLst>
                                      </p:cBhvr>
                                      <p:tavLst>
                                        <p:tav tm="0">
                                          <p:val>
                                            <p:strVal val="#ppt_x"/>
                                          </p:val>
                                        </p:tav>
                                        <p:tav tm="100000">
                                          <p:val>
                                            <p:strVal val="#ppt_x"/>
                                          </p:val>
                                        </p:tav>
                                      </p:tavLst>
                                    </p:anim>
                                    <p:anim calcmode="lin" valueType="num">
                                      <p:cBhvr>
                                        <p:cTn id="53" dur="500" fill="hold"/>
                                        <p:tgtEl>
                                          <p:spTgt spid="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anim calcmode="lin" valueType="num">
                                      <p:cBhvr>
                                        <p:cTn id="57" dur="500" fill="hold"/>
                                        <p:tgtEl>
                                          <p:spTgt spid="9"/>
                                        </p:tgtEl>
                                        <p:attrNameLst>
                                          <p:attrName>ppt_x</p:attrName>
                                        </p:attrNameLst>
                                      </p:cBhvr>
                                      <p:tavLst>
                                        <p:tav tm="0">
                                          <p:val>
                                            <p:strVal val="#ppt_x"/>
                                          </p:val>
                                        </p:tav>
                                        <p:tav tm="100000">
                                          <p:val>
                                            <p:strVal val="#ppt_x"/>
                                          </p:val>
                                        </p:tav>
                                      </p:tavLst>
                                    </p:anim>
                                    <p:anim calcmode="lin" valueType="num">
                                      <p:cBhvr>
                                        <p:cTn id="58" dur="500" fill="hold"/>
                                        <p:tgtEl>
                                          <p:spTgt spid="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anim calcmode="lin" valueType="num">
                                      <p:cBhvr>
                                        <p:cTn id="62" dur="500" fill="hold"/>
                                        <p:tgtEl>
                                          <p:spTgt spid="10"/>
                                        </p:tgtEl>
                                        <p:attrNameLst>
                                          <p:attrName>ppt_x</p:attrName>
                                        </p:attrNameLst>
                                      </p:cBhvr>
                                      <p:tavLst>
                                        <p:tav tm="0">
                                          <p:val>
                                            <p:strVal val="#ppt_x"/>
                                          </p:val>
                                        </p:tav>
                                        <p:tav tm="100000">
                                          <p:val>
                                            <p:strVal val="#ppt_x"/>
                                          </p:val>
                                        </p:tav>
                                      </p:tavLst>
                                    </p:anim>
                                    <p:anim calcmode="lin" valueType="num">
                                      <p:cBhvr>
                                        <p:cTn id="6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p:bldP spid="8" grpId="0"/>
      <p:bldP spid="9" grpId="0"/>
      <p:bldP spid="10" grpId="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869D-C1DB-031A-0F99-8A1D240EF8CD}"/>
            </a:ext>
          </a:extLst>
        </p:cNvPr>
        <p:cNvGrpSpPr/>
        <p:nvPr/>
      </p:nvGrpSpPr>
      <p:grpSpPr>
        <a:xfrm>
          <a:off x="0" y="0"/>
          <a:ext cx="0" cy="0"/>
          <a:chOff x="0" y="0"/>
          <a:chExt cx="0" cy="0"/>
        </a:xfrm>
      </p:grpSpPr>
      <p:sp>
        <p:nvSpPr>
          <p:cNvPr id="38" name="TextBox 38">
            <a:extLst>
              <a:ext uri="{FF2B5EF4-FFF2-40B4-BE49-F238E27FC236}">
                <a16:creationId xmlns:a16="http://schemas.microsoft.com/office/drawing/2014/main" id="{6D5D8448-F5D1-C399-4268-960F2D26F647}"/>
              </a:ext>
            </a:extLst>
          </p:cNvPr>
          <p:cNvSpPr txBox="1"/>
          <p:nvPr/>
        </p:nvSpPr>
        <p:spPr>
          <a:xfrm>
            <a:off x="2284942" y="656083"/>
            <a:ext cx="13718115" cy="1295226"/>
          </a:xfrm>
          <a:prstGeom prst="rect">
            <a:avLst/>
          </a:prstGeom>
        </p:spPr>
        <p:txBody>
          <a:bodyPr wrap="square" lIns="0" tIns="0" rIns="0" bIns="0" rtlCol="0" anchor="t">
            <a:spAutoFit/>
          </a:bodyPr>
          <a:lstStyle/>
          <a:p>
            <a:pPr algn="ctr">
              <a:lnSpc>
                <a:spcPts val="10130"/>
              </a:lnSpc>
            </a:pPr>
            <a:r>
              <a:rPr lang="en-US" sz="8440" dirty="0">
                <a:solidFill>
                  <a:srgbClr val="262A41"/>
                </a:solidFill>
                <a:latin typeface="Anton"/>
                <a:ea typeface="Anton"/>
                <a:cs typeface="Anton"/>
                <a:sym typeface="Anton"/>
              </a:rPr>
              <a:t>Google Colab</a:t>
            </a:r>
            <a:endParaRPr lang="en-US" sz="8440" dirty="0">
              <a:solidFill>
                <a:schemeClr val="accent6"/>
              </a:solidFill>
              <a:latin typeface="Anton"/>
              <a:ea typeface="Anton"/>
              <a:cs typeface="Anton"/>
              <a:sym typeface="Anton"/>
            </a:endParaRPr>
          </a:p>
        </p:txBody>
      </p:sp>
      <p:sp>
        <p:nvSpPr>
          <p:cNvPr id="52" name="Freeform 52">
            <a:extLst>
              <a:ext uri="{FF2B5EF4-FFF2-40B4-BE49-F238E27FC236}">
                <a16:creationId xmlns:a16="http://schemas.microsoft.com/office/drawing/2014/main" id="{17404A3D-AFC3-8904-E349-749272BCCF90}"/>
              </a:ext>
            </a:extLst>
          </p:cNvPr>
          <p:cNvSpPr/>
          <p:nvPr/>
        </p:nvSpPr>
        <p:spPr>
          <a:xfrm>
            <a:off x="-9339711" y="3848100"/>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53" name="Freeform 35">
            <a:extLst>
              <a:ext uri="{FF2B5EF4-FFF2-40B4-BE49-F238E27FC236}">
                <a16:creationId xmlns:a16="http://schemas.microsoft.com/office/drawing/2014/main" id="{7BFAF513-0C8A-42CB-5B57-30419571EED5}"/>
              </a:ext>
            </a:extLst>
          </p:cNvPr>
          <p:cNvSpPr/>
          <p:nvPr/>
        </p:nvSpPr>
        <p:spPr>
          <a:xfrm>
            <a:off x="15523170" y="-742595"/>
            <a:ext cx="12484900" cy="10010620"/>
          </a:xfrm>
          <a:custGeom>
            <a:avLst/>
            <a:gdLst/>
            <a:ahLst/>
            <a:cxnLst/>
            <a:rect l="l" t="t" r="r" b="b"/>
            <a:pathLst>
              <a:path w="12484900" h="10010620">
                <a:moveTo>
                  <a:pt x="0" y="0"/>
                </a:moveTo>
                <a:lnTo>
                  <a:pt x="12484900" y="0"/>
                </a:lnTo>
                <a:lnTo>
                  <a:pt x="12484900" y="10010620"/>
                </a:lnTo>
                <a:lnTo>
                  <a:pt x="0" y="1001062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pic>
        <p:nvPicPr>
          <p:cNvPr id="81" name="Picture 80" descr="MicrosoftTeams-image 3">
            <a:extLst>
              <a:ext uri="{FF2B5EF4-FFF2-40B4-BE49-F238E27FC236}">
                <a16:creationId xmlns:a16="http://schemas.microsoft.com/office/drawing/2014/main" id="{7C0BF494-7E92-986A-F300-27902E783114}"/>
              </a:ext>
            </a:extLst>
          </p:cNvPr>
          <p:cNvPicPr>
            <a:picLocks noChangeAspect="1"/>
          </p:cNvPicPr>
          <p:nvPr/>
        </p:nvPicPr>
        <p:blipFill>
          <a:blip r:embed="rId5"/>
          <a:stretch>
            <a:fillRect/>
          </a:stretch>
        </p:blipFill>
        <p:spPr>
          <a:xfrm>
            <a:off x="16189476" y="382830"/>
            <a:ext cx="1745822" cy="968236"/>
          </a:xfrm>
          <a:prstGeom prst="rect">
            <a:avLst/>
          </a:prstGeom>
        </p:spPr>
      </p:pic>
      <p:pic>
        <p:nvPicPr>
          <p:cNvPr id="15" name="Picture 14">
            <a:extLst>
              <a:ext uri="{FF2B5EF4-FFF2-40B4-BE49-F238E27FC236}">
                <a16:creationId xmlns:a16="http://schemas.microsoft.com/office/drawing/2014/main" id="{8794AD8F-2522-DEBD-34F5-9B346CAB011E}"/>
              </a:ext>
            </a:extLst>
          </p:cNvPr>
          <p:cNvPicPr>
            <a:picLocks noChangeAspect="1"/>
          </p:cNvPicPr>
          <p:nvPr/>
        </p:nvPicPr>
        <p:blipFill>
          <a:blip r:embed="rId6"/>
          <a:stretch>
            <a:fillRect/>
          </a:stretch>
        </p:blipFill>
        <p:spPr>
          <a:xfrm>
            <a:off x="2463651" y="3059417"/>
            <a:ext cx="4683934" cy="1577366"/>
          </a:xfrm>
          <a:prstGeom prst="rect">
            <a:avLst/>
          </a:prstGeom>
        </p:spPr>
      </p:pic>
      <p:pic>
        <p:nvPicPr>
          <p:cNvPr id="18" name="Picture 17">
            <a:extLst>
              <a:ext uri="{FF2B5EF4-FFF2-40B4-BE49-F238E27FC236}">
                <a16:creationId xmlns:a16="http://schemas.microsoft.com/office/drawing/2014/main" id="{A8C679FC-6E11-2C59-4350-D950882A0CB7}"/>
              </a:ext>
            </a:extLst>
          </p:cNvPr>
          <p:cNvPicPr>
            <a:picLocks noChangeAspect="1"/>
          </p:cNvPicPr>
          <p:nvPr/>
        </p:nvPicPr>
        <p:blipFill>
          <a:blip r:embed="rId7"/>
          <a:stretch>
            <a:fillRect/>
          </a:stretch>
        </p:blipFill>
        <p:spPr>
          <a:xfrm>
            <a:off x="2572021" y="5369981"/>
            <a:ext cx="4575564" cy="1468997"/>
          </a:xfrm>
          <a:prstGeom prst="rect">
            <a:avLst/>
          </a:prstGeom>
        </p:spPr>
      </p:pic>
      <p:pic>
        <p:nvPicPr>
          <p:cNvPr id="20" name="Picture 19">
            <a:extLst>
              <a:ext uri="{FF2B5EF4-FFF2-40B4-BE49-F238E27FC236}">
                <a16:creationId xmlns:a16="http://schemas.microsoft.com/office/drawing/2014/main" id="{5D485CD7-2AE0-429E-3600-948B0AF0FD9B}"/>
              </a:ext>
            </a:extLst>
          </p:cNvPr>
          <p:cNvPicPr>
            <a:picLocks noChangeAspect="1"/>
          </p:cNvPicPr>
          <p:nvPr/>
        </p:nvPicPr>
        <p:blipFill>
          <a:blip r:embed="rId8"/>
          <a:stretch>
            <a:fillRect/>
          </a:stretch>
        </p:blipFill>
        <p:spPr>
          <a:xfrm>
            <a:off x="2511815" y="7627661"/>
            <a:ext cx="4587606" cy="1517161"/>
          </a:xfrm>
          <a:prstGeom prst="rect">
            <a:avLst/>
          </a:prstGeom>
        </p:spPr>
      </p:pic>
      <p:pic>
        <p:nvPicPr>
          <p:cNvPr id="22" name="Picture 21">
            <a:extLst>
              <a:ext uri="{FF2B5EF4-FFF2-40B4-BE49-F238E27FC236}">
                <a16:creationId xmlns:a16="http://schemas.microsoft.com/office/drawing/2014/main" id="{7D5F391C-354F-BA87-43F5-510FBCF966A1}"/>
              </a:ext>
            </a:extLst>
          </p:cNvPr>
          <p:cNvPicPr>
            <a:picLocks noChangeAspect="1"/>
          </p:cNvPicPr>
          <p:nvPr/>
        </p:nvPicPr>
        <p:blipFill>
          <a:blip r:embed="rId9"/>
          <a:stretch>
            <a:fillRect/>
          </a:stretch>
        </p:blipFill>
        <p:spPr>
          <a:xfrm>
            <a:off x="9771928" y="3146692"/>
            <a:ext cx="4599648" cy="1589407"/>
          </a:xfrm>
          <a:prstGeom prst="rect">
            <a:avLst/>
          </a:prstGeom>
        </p:spPr>
      </p:pic>
      <p:pic>
        <p:nvPicPr>
          <p:cNvPr id="24" name="Picture 23">
            <a:extLst>
              <a:ext uri="{FF2B5EF4-FFF2-40B4-BE49-F238E27FC236}">
                <a16:creationId xmlns:a16="http://schemas.microsoft.com/office/drawing/2014/main" id="{D3DE6BCA-BF5E-B68C-A4B1-958401A2BA55}"/>
              </a:ext>
            </a:extLst>
          </p:cNvPr>
          <p:cNvPicPr>
            <a:picLocks noChangeAspect="1"/>
          </p:cNvPicPr>
          <p:nvPr/>
        </p:nvPicPr>
        <p:blipFill>
          <a:blip r:embed="rId10"/>
          <a:stretch>
            <a:fillRect/>
          </a:stretch>
        </p:blipFill>
        <p:spPr>
          <a:xfrm>
            <a:off x="9771928" y="5369981"/>
            <a:ext cx="4623729" cy="1517161"/>
          </a:xfrm>
          <a:prstGeom prst="rect">
            <a:avLst/>
          </a:prstGeom>
        </p:spPr>
      </p:pic>
      <p:pic>
        <p:nvPicPr>
          <p:cNvPr id="26" name="Picture 25">
            <a:extLst>
              <a:ext uri="{FF2B5EF4-FFF2-40B4-BE49-F238E27FC236}">
                <a16:creationId xmlns:a16="http://schemas.microsoft.com/office/drawing/2014/main" id="{140E6A76-B429-E9ED-998F-40492DE5A127}"/>
              </a:ext>
            </a:extLst>
          </p:cNvPr>
          <p:cNvPicPr>
            <a:picLocks noChangeAspect="1"/>
          </p:cNvPicPr>
          <p:nvPr/>
        </p:nvPicPr>
        <p:blipFill>
          <a:blip r:embed="rId11"/>
          <a:stretch>
            <a:fillRect/>
          </a:stretch>
        </p:blipFill>
        <p:spPr>
          <a:xfrm>
            <a:off x="9820092" y="7627661"/>
            <a:ext cx="4503319" cy="1468997"/>
          </a:xfrm>
          <a:prstGeom prst="rect">
            <a:avLst/>
          </a:prstGeom>
        </p:spPr>
      </p:pic>
    </p:spTree>
    <p:extLst>
      <p:ext uri="{BB962C8B-B14F-4D97-AF65-F5344CB8AC3E}">
        <p14:creationId xmlns:p14="http://schemas.microsoft.com/office/powerpoint/2010/main" val="2904045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anim calcmode="lin" valueType="num">
                                      <p:cBhvr>
                                        <p:cTn id="13" dur="500" fill="hold"/>
                                        <p:tgtEl>
                                          <p:spTgt spid="22"/>
                                        </p:tgtEl>
                                        <p:attrNameLst>
                                          <p:attrName>ppt_x</p:attrName>
                                        </p:attrNameLst>
                                      </p:cBhvr>
                                      <p:tavLst>
                                        <p:tav tm="0">
                                          <p:val>
                                            <p:strVal val="#ppt_x"/>
                                          </p:val>
                                        </p:tav>
                                        <p:tav tm="100000">
                                          <p:val>
                                            <p:strVal val="#ppt_x"/>
                                          </p:val>
                                        </p:tav>
                                      </p:tavLst>
                                    </p:anim>
                                    <p:anim calcmode="lin" valueType="num">
                                      <p:cBhvr>
                                        <p:cTn id="14"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anim calcmode="lin" valueType="num">
                                      <p:cBhvr>
                                        <p:cTn id="25" dur="500" fill="hold"/>
                                        <p:tgtEl>
                                          <p:spTgt spid="24"/>
                                        </p:tgtEl>
                                        <p:attrNameLst>
                                          <p:attrName>ppt_x</p:attrName>
                                        </p:attrNameLst>
                                      </p:cBhvr>
                                      <p:tavLst>
                                        <p:tav tm="0">
                                          <p:val>
                                            <p:strVal val="#ppt_x"/>
                                          </p:val>
                                        </p:tav>
                                        <p:tav tm="100000">
                                          <p:val>
                                            <p:strVal val="#ppt_x"/>
                                          </p:val>
                                        </p:tav>
                                      </p:tavLst>
                                    </p:anim>
                                    <p:anim calcmode="lin" valueType="num">
                                      <p:cBhvr>
                                        <p:cTn id="2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anim calcmode="lin" valueType="num">
                                      <p:cBhvr>
                                        <p:cTn id="37" dur="500" fill="hold"/>
                                        <p:tgtEl>
                                          <p:spTgt spid="26"/>
                                        </p:tgtEl>
                                        <p:attrNameLst>
                                          <p:attrName>ppt_x</p:attrName>
                                        </p:attrNameLst>
                                      </p:cBhvr>
                                      <p:tavLst>
                                        <p:tav tm="0">
                                          <p:val>
                                            <p:strVal val="#ppt_x"/>
                                          </p:val>
                                        </p:tav>
                                        <p:tav tm="100000">
                                          <p:val>
                                            <p:strVal val="#ppt_x"/>
                                          </p:val>
                                        </p:tav>
                                      </p:tavLst>
                                    </p:anim>
                                    <p:anim calcmode="lin" valueType="num">
                                      <p:cBhvr>
                                        <p:cTn id="38"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a4e6cbc-ce50-46c2-b017-2b149da820c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76D32475842A48A6BFA6971F2271A1" ma:contentTypeVersion="15" ma:contentTypeDescription="Create a new document." ma:contentTypeScope="" ma:versionID="3f09697d724f034f3ecea76c108e415e">
  <xsd:schema xmlns:xsd="http://www.w3.org/2001/XMLSchema" xmlns:xs="http://www.w3.org/2001/XMLSchema" xmlns:p="http://schemas.microsoft.com/office/2006/metadata/properties" xmlns:ns3="5a4e6cbc-ce50-46c2-b017-2b149da820c3" xmlns:ns4="b3638819-f73f-4f03-ae3b-08212f5c01ff" targetNamespace="http://schemas.microsoft.com/office/2006/metadata/properties" ma:root="true" ma:fieldsID="a7fd7f3c15b9b872b25f15d750ab764d" ns3:_="" ns4:_="">
    <xsd:import namespace="5a4e6cbc-ce50-46c2-b017-2b149da820c3"/>
    <xsd:import namespace="b3638819-f73f-4f03-ae3b-08212f5c01ff"/>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LengthInSeconds" minOccurs="0"/>
                <xsd:element ref="ns3:MediaServiceOCR" minOccurs="0"/>
                <xsd:element ref="ns3:MediaServiceGenerationTime" minOccurs="0"/>
                <xsd:element ref="ns3:MediaServiceEventHashCode"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4e6cbc-ce50-46c2-b017-2b149da820c3"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3638819-f73f-4f03-ae3b-08212f5c01ff"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722B88-7CD4-4A93-8DEF-7E6B0ACAB18D}">
  <ds:schemaRefs/>
</ds:datastoreItem>
</file>

<file path=customXml/itemProps2.xml><?xml version="1.0" encoding="utf-8"?>
<ds:datastoreItem xmlns:ds="http://schemas.openxmlformats.org/officeDocument/2006/customXml" ds:itemID="{2BC70DB9-0674-4A7B-A968-74519AEC7853}">
  <ds:schemaRefs/>
</ds:datastoreItem>
</file>

<file path=customXml/itemProps3.xml><?xml version="1.0" encoding="utf-8"?>
<ds:datastoreItem xmlns:ds="http://schemas.openxmlformats.org/officeDocument/2006/customXml" ds:itemID="{D5268968-1C36-43C4-92F6-02EDB5209060}">
  <ds:schemaRefs/>
</ds:datastoreItem>
</file>

<file path=docProps/app.xml><?xml version="1.0" encoding="utf-8"?>
<Properties xmlns="http://schemas.openxmlformats.org/officeDocument/2006/extended-properties" xmlns:vt="http://schemas.openxmlformats.org/officeDocument/2006/docPropsVTypes">
  <Template/>
  <TotalTime>3153</TotalTime>
  <Words>2062</Words>
  <Application>Microsoft Office PowerPoint</Application>
  <PresentationFormat>Custom</PresentationFormat>
  <Paragraphs>231</Paragraphs>
  <Slides>24</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Anton</vt:lpstr>
      <vt:lpstr>Arial</vt:lpstr>
      <vt:lpstr>Arimo</vt:lpstr>
      <vt:lpstr>Avenir Next LT Pro</vt:lpstr>
      <vt:lpstr>Calibri</vt:lpstr>
      <vt:lpstr>Cambria Math</vt:lpstr>
      <vt:lpstr>Cormorant Infant SemiBold</vt:lpstr>
      <vt:lpstr>Courier New</vt:lpstr>
      <vt:lpstr>Google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How to Code Infographics Presentation</dc:title>
  <dc:creator>Ujjwal Sharma</dc:creator>
  <cp:lastModifiedBy>RAINA BAFNA</cp:lastModifiedBy>
  <cp:revision>43</cp:revision>
  <dcterms:created xsi:type="dcterms:W3CDTF">2006-08-16T00:00:00Z</dcterms:created>
  <dcterms:modified xsi:type="dcterms:W3CDTF">2024-12-31T13:30:09Z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0x0101005476D32475842A48A6BFA6971F2271A1</vt:lpwstr>
  </property>
  <property fmtid="{D5CDD505-2E9C-101B-9397-08002B2CF9AE}" pid="3" name="ICV">
    <vt:lpwstr>C6D33DBC858246A79FA24CC9383DC8C5_13</vt:lpwstr>
  </property>
  <property fmtid="{D5CDD505-2E9C-101B-9397-08002B2CF9AE}" pid="4" name="KSOProductBuildVer">
    <vt:lpwstr>1033-12.2.0.18607</vt:lpwstr>
  </property>
</Properties>
</file>